
<file path=[Content_Types].xml><?xml version="1.0" encoding="utf-8"?>
<Types xmlns="http://schemas.openxmlformats.org/package/2006/content-types">
  <Default Extension="emf" ContentType="image/x-emf"/>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3" r:id="rId2"/>
    <p:sldMasterId id="2147483716" r:id="rId3"/>
    <p:sldMasterId id="2147483771" r:id="rId4"/>
  </p:sldMasterIdLst>
  <p:notesMasterIdLst>
    <p:notesMasterId r:id="rId62"/>
  </p:notesMasterIdLst>
  <p:sldIdLst>
    <p:sldId id="308" r:id="rId5"/>
    <p:sldId id="352" r:id="rId6"/>
    <p:sldId id="551" r:id="rId7"/>
    <p:sldId id="325" r:id="rId8"/>
    <p:sldId id="562" r:id="rId9"/>
    <p:sldId id="563" r:id="rId10"/>
    <p:sldId id="600" r:id="rId11"/>
    <p:sldId id="565" r:id="rId12"/>
    <p:sldId id="606" r:id="rId13"/>
    <p:sldId id="608" r:id="rId14"/>
    <p:sldId id="629" r:id="rId15"/>
    <p:sldId id="637" r:id="rId16"/>
    <p:sldId id="609" r:id="rId17"/>
    <p:sldId id="633" r:id="rId18"/>
    <p:sldId id="612" r:id="rId19"/>
    <p:sldId id="604" r:id="rId20"/>
    <p:sldId id="613" r:id="rId21"/>
    <p:sldId id="614" r:id="rId22"/>
    <p:sldId id="639" r:id="rId23"/>
    <p:sldId id="610" r:id="rId24"/>
    <p:sldId id="601" r:id="rId25"/>
    <p:sldId id="611" r:id="rId26"/>
    <p:sldId id="641" r:id="rId27"/>
    <p:sldId id="476" r:id="rId28"/>
    <p:sldId id="365" r:id="rId29"/>
    <p:sldId id="310" r:id="rId30"/>
    <p:sldId id="638" r:id="rId31"/>
    <p:sldId id="640" r:id="rId32"/>
    <p:sldId id="603" r:id="rId33"/>
    <p:sldId id="634" r:id="rId34"/>
    <p:sldId id="602" r:id="rId35"/>
    <p:sldId id="615" r:id="rId36"/>
    <p:sldId id="605" r:id="rId37"/>
    <p:sldId id="635" r:id="rId38"/>
    <p:sldId id="617" r:id="rId39"/>
    <p:sldId id="618" r:id="rId40"/>
    <p:sldId id="636" r:id="rId41"/>
    <p:sldId id="616" r:id="rId42"/>
    <p:sldId id="620" r:id="rId43"/>
    <p:sldId id="619" r:id="rId44"/>
    <p:sldId id="623" r:id="rId45"/>
    <p:sldId id="599" r:id="rId46"/>
    <p:sldId id="583" r:id="rId47"/>
    <p:sldId id="584" r:id="rId48"/>
    <p:sldId id="529" r:id="rId49"/>
    <p:sldId id="585" r:id="rId50"/>
    <p:sldId id="586" r:id="rId51"/>
    <p:sldId id="587" r:id="rId52"/>
    <p:sldId id="588" r:id="rId53"/>
    <p:sldId id="589" r:id="rId54"/>
    <p:sldId id="590" r:id="rId55"/>
    <p:sldId id="591" r:id="rId56"/>
    <p:sldId id="592" r:id="rId57"/>
    <p:sldId id="593" r:id="rId58"/>
    <p:sldId id="594" r:id="rId59"/>
    <p:sldId id="595" r:id="rId60"/>
    <p:sldId id="358" r:id="rId61"/>
  </p:sldIdLst>
  <p:sldSz cx="12192000" cy="6858000"/>
  <p:notesSz cx="6858000" cy="9144000"/>
  <p:embeddedFontLst>
    <p:embeddedFont>
      <p:font typeface="Cambria Math" panose="02040503050406030204" pitchFamily="18" charset="0"/>
      <p:regular r:id="rId63"/>
    </p:embeddedFont>
    <p:embeddedFont>
      <p:font typeface="Consolas" panose="020B0609020204030204" pitchFamily="49" charset="0"/>
      <p:regular r:id="rId64"/>
      <p:bold r:id="rId65"/>
      <p:italic r:id="rId66"/>
      <p:boldItalic r:id="rId67"/>
    </p:embeddedFont>
    <p:embeddedFont>
      <p:font typeface="Helvetica" panose="020B0604020202020204" pitchFamily="34" charset="0"/>
      <p:regular r:id="rId68"/>
      <p:bold r:id="rId69"/>
      <p:italic r:id="rId70"/>
      <p:boldItalic r:id="rId71"/>
    </p:embeddedFont>
    <p:embeddedFont>
      <p:font typeface="Roboto Condensed" panose="02000000000000000000" pitchFamily="2" charset="0"/>
      <p:regular r:id="rId72"/>
      <p:bold r:id="rId73"/>
      <p:italic r:id="rId74"/>
      <p:boldItalic r:id="rId75"/>
    </p:embeddedFont>
    <p:embeddedFont>
      <p:font typeface="Roboto Condensed Light" panose="02000000000000000000" pitchFamily="2" charset="0"/>
      <p:regular r:id="rId76"/>
      <p:italic r:id="rId77"/>
    </p:embeddedFont>
    <p:embeddedFont>
      <p:font typeface="Webdings" panose="05030102010509060703" pitchFamily="18" charset="2"/>
      <p:regular r:id="rId78"/>
    </p:embeddedFont>
    <p:embeddedFont>
      <p:font typeface="Wingdings 2" panose="05020102010507070707" pitchFamily="18" charset="2"/>
      <p:regular r:id="rId79"/>
    </p:embeddedFont>
    <p:embeddedFont>
      <p:font typeface="Wingdings 3" panose="05040102010807070707" pitchFamily="18" charset="2"/>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M9acAzSRs8WLSshjPn7qOA==" hashData="C5qDJ3rRVVa9hVAjNhZqleHMlaRriTukRWMN5HKHrI2qe8QGx1A81kNOerheK5TGqo86PrOXKoJCaz7aRQzKAA=="/>
  <p:extLst>
    <p:ext uri="{521415D9-36F7-43E2-AB2F-B90AF26B5E84}">
      <p14:sectionLst xmlns:p14="http://schemas.microsoft.com/office/powerpoint/2010/main">
        <p14:section name="Title" id="{3BA954B1-AD8B-4070-98C5-D8A2F539ABD5}">
          <p14:sldIdLst>
            <p14:sldId id="308"/>
          </p14:sldIdLst>
        </p14:section>
        <p14:section name="Outline" id="{95B31E79-ED5A-4CF3-A7C0-D0B6CF9BDE92}">
          <p14:sldIdLst>
            <p14:sldId id="352"/>
          </p14:sldIdLst>
        </p14:section>
        <p14:section name="Introduction" id="{07752102-ED0C-4678-B8BC-F07EFDB01E83}">
          <p14:sldIdLst>
            <p14:sldId id="551"/>
            <p14:sldId id="325"/>
            <p14:sldId id="562"/>
            <p14:sldId id="563"/>
            <p14:sldId id="600"/>
            <p14:sldId id="565"/>
            <p14:sldId id="606"/>
            <p14:sldId id="608"/>
            <p14:sldId id="629"/>
          </p14:sldIdLst>
        </p14:section>
        <p14:section name="Working of ML" id="{1D363C28-4A1B-4B6B-A20D-10723D30C6B3}">
          <p14:sldIdLst>
            <p14:sldId id="637"/>
            <p14:sldId id="609"/>
          </p14:sldIdLst>
        </p14:section>
        <p14:section name="Life Cycle of Machine Learning" id="{6ECE7C13-7374-4BFC-987A-C40E93C333DF}">
          <p14:sldIdLst>
            <p14:sldId id="633"/>
            <p14:sldId id="612"/>
            <p14:sldId id="604"/>
            <p14:sldId id="613"/>
            <p14:sldId id="614"/>
          </p14:sldIdLst>
        </p14:section>
        <p14:section name="ML Terminology" id="{BE65FBA7-9ADB-412F-AEBF-C5290829B262}">
          <p14:sldIdLst>
            <p14:sldId id="639"/>
            <p14:sldId id="610"/>
            <p14:sldId id="601"/>
            <p14:sldId id="611"/>
          </p14:sldIdLst>
        </p14:section>
        <p14:section name="Tools &amp; Technology for ML" id="{9902C4B9-700A-4375-B86A-F0FE32D9C4C9}">
          <p14:sldIdLst>
            <p14:sldId id="641"/>
            <p14:sldId id="476"/>
            <p14:sldId id="365"/>
            <p14:sldId id="310"/>
            <p14:sldId id="638"/>
          </p14:sldIdLst>
        </p14:section>
        <p14:section name="Classification of ML Techniques" id="{7214DC98-4CF9-455D-BBD0-47C355777698}">
          <p14:sldIdLst>
            <p14:sldId id="640"/>
            <p14:sldId id="603"/>
          </p14:sldIdLst>
        </p14:section>
        <p14:section name="Supervised Learning" id="{76A723F8-8199-4B05-B3F4-1410663B86F5}">
          <p14:sldIdLst>
            <p14:sldId id="634"/>
            <p14:sldId id="602"/>
            <p14:sldId id="615"/>
            <p14:sldId id="605"/>
          </p14:sldIdLst>
        </p14:section>
        <p14:section name="Unsupervised Learning" id="{497B315F-62BE-43E6-A7E9-7FCE2DF91D44}">
          <p14:sldIdLst>
            <p14:sldId id="635"/>
            <p14:sldId id="617"/>
            <p14:sldId id="618"/>
          </p14:sldIdLst>
        </p14:section>
        <p14:section name="Reinforcement Learning" id="{0E2C6B63-A7D6-4297-882C-492BC698FEED}">
          <p14:sldIdLst>
            <p14:sldId id="636"/>
            <p14:sldId id="616"/>
            <p14:sldId id="620"/>
            <p14:sldId id="619"/>
            <p14:sldId id="623"/>
          </p14:sldIdLst>
        </p14:section>
        <p14:section name="Overview of Artificial Neural Networks" id="{FBFD7362-6862-44E0-9C49-757AD797BBD9}">
          <p14:sldIdLst>
            <p14:sldId id="599"/>
            <p14:sldId id="583"/>
            <p14:sldId id="584"/>
            <p14:sldId id="529"/>
            <p14:sldId id="585"/>
            <p14:sldId id="586"/>
            <p14:sldId id="587"/>
            <p14:sldId id="588"/>
            <p14:sldId id="589"/>
            <p14:sldId id="590"/>
            <p14:sldId id="591"/>
            <p14:sldId id="592"/>
            <p14:sldId id="593"/>
            <p14:sldId id="594"/>
            <p14:sldId id="595"/>
            <p14:sldId id="3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00000"/>
    <a:srgbClr val="C62827"/>
    <a:srgbClr val="008000"/>
    <a:srgbClr val="B71B1C"/>
    <a:srgbClr val="ED524F"/>
    <a:srgbClr val="301B92"/>
    <a:srgbClr val="673BB7"/>
    <a:srgbClr val="607D8B"/>
    <a:srgbClr val="F54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0.fntdata"/><Relationship Id="rId80"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4.fntdata"/><Relationship Id="rId7" Type="http://schemas.openxmlformats.org/officeDocument/2006/relationships/slide" Target="slides/slide3.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15.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2.xml"/><Relationship Id="rId4" Type="http://schemas.microsoft.com/office/2007/relationships/hdphoto" Target="../media/hdphoto3.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23.png"/><Relationship Id="rId4" Type="http://schemas.microsoft.com/office/2007/relationships/hdphoto" Target="../media/hdphoto4.wdp"/></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29.jpeg"/></Relationships>
</file>

<file path=ppt/slideLayouts/_rels/slideLayout4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2.png"/><Relationship Id="rId7" Type="http://schemas.microsoft.com/office/2007/relationships/hdphoto" Target="../media/hdphoto4.wdp"/><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3.wdp"/></Relationships>
</file>

<file path=ppt/slideLayouts/_rels/slideLayout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38.jpe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3.png"/><Relationship Id="rId7" Type="http://schemas.microsoft.com/office/2007/relationships/hdphoto" Target="../media/hdphoto7.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44.png"/><Relationship Id="rId11" Type="http://schemas.openxmlformats.org/officeDocument/2006/relationships/image" Target="../media/image46.jp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45.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Master" Target="../slideMasters/slideMaster4.xml"/><Relationship Id="rId5" Type="http://schemas.openxmlformats.org/officeDocument/2006/relationships/image" Target="../media/image14.png"/><Relationship Id="rId4" Type="http://schemas.microsoft.com/office/2007/relationships/hdphoto" Target="../media/hdphoto8.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5.jpeg"/><Relationship Id="rId4" Type="http://schemas.openxmlformats.org/officeDocument/2006/relationships/image" Target="../media/image48.png"/><Relationship Id="rId9" Type="http://schemas.microsoft.com/office/2007/relationships/hdphoto" Target="../media/hdphoto7.wdp"/></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5.jpeg"/><Relationship Id="rId4" Type="http://schemas.openxmlformats.org/officeDocument/2006/relationships/image" Target="../media/image48.png"/><Relationship Id="rId9" Type="http://schemas.microsoft.com/office/2007/relationships/hdphoto" Target="../media/hdphoto7.wdp"/></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5.jpeg"/><Relationship Id="rId4" Type="http://schemas.openxmlformats.org/officeDocument/2006/relationships/image" Target="../media/image48.png"/><Relationship Id="rId9" Type="http://schemas.microsoft.com/office/2007/relationships/hdphoto" Target="../media/hdphoto7.wdp"/></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5.jpeg"/><Relationship Id="rId4" Type="http://schemas.openxmlformats.org/officeDocument/2006/relationships/image" Target="../media/image48.png"/><Relationship Id="rId9" Type="http://schemas.microsoft.com/office/2007/relationships/hdphoto" Target="../media/hdphoto7.wdp"/></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5.jpeg"/><Relationship Id="rId4" Type="http://schemas.openxmlformats.org/officeDocument/2006/relationships/image" Target="../media/image48.png"/><Relationship Id="rId9" Type="http://schemas.microsoft.com/office/2007/relationships/hdphoto" Target="../media/hdphoto7.wdp"/></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5.jpeg"/><Relationship Id="rId4" Type="http://schemas.openxmlformats.org/officeDocument/2006/relationships/image" Target="../media/image48.png"/><Relationship Id="rId9" Type="http://schemas.microsoft.com/office/2007/relationships/hdphoto" Target="../media/hdphoto7.wdp"/></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5.jpeg"/><Relationship Id="rId4" Type="http://schemas.openxmlformats.org/officeDocument/2006/relationships/image" Target="../media/image48.png"/><Relationship Id="rId9" Type="http://schemas.microsoft.com/office/2007/relationships/hdphoto" Target="../media/hdphoto7.wdp"/></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5.jpeg"/><Relationship Id="rId4" Type="http://schemas.openxmlformats.org/officeDocument/2006/relationships/image" Target="../media/image48.png"/><Relationship Id="rId9" Type="http://schemas.microsoft.com/office/2007/relationships/hdphoto" Target="../media/hdphoto7.wdp"/></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5.jpeg"/><Relationship Id="rId4" Type="http://schemas.openxmlformats.org/officeDocument/2006/relationships/image" Target="../media/image48.png"/><Relationship Id="rId9" Type="http://schemas.microsoft.com/office/2007/relationships/hdphoto" Target="../media/hdphoto7.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11" Type="http://schemas.openxmlformats.org/officeDocument/2006/relationships/image" Target="../media/image45.jpeg"/><Relationship Id="rId5" Type="http://schemas.openxmlformats.org/officeDocument/2006/relationships/image" Target="../media/image4.png"/><Relationship Id="rId10" Type="http://schemas.openxmlformats.org/officeDocument/2006/relationships/image" Target="../media/image49.jpeg"/><Relationship Id="rId4" Type="http://schemas.openxmlformats.org/officeDocument/2006/relationships/image" Target="../media/image48.png"/><Relationship Id="rId9" Type="http://schemas.microsoft.com/office/2007/relationships/hdphoto" Target="../media/hdphoto7.wdp"/></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5.jpeg"/><Relationship Id="rId4" Type="http://schemas.openxmlformats.org/officeDocument/2006/relationships/image" Target="../media/image48.png"/><Relationship Id="rId9" Type="http://schemas.microsoft.com/office/2007/relationships/hdphoto" Target="../media/hdphoto7.wdp"/></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272323" cy="338554"/>
          </a:xfrm>
          <a:prstGeom prst="rect">
            <a:avLst/>
          </a:prstGeom>
          <a:noFill/>
        </p:spPr>
        <p:txBody>
          <a:bodyPr wrap="none" rtlCol="0">
            <a:spAutoFit/>
          </a:bodyPr>
          <a:lstStyle/>
          <a:p>
            <a:r>
              <a:rPr lang="en-US" sz="1600" i="0" u="none" dirty="0"/>
              <a:t>Darshan Institute of Computer Applications,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272323" cy="338554"/>
          </a:xfrm>
          <a:prstGeom prst="rect">
            <a:avLst/>
          </a:prstGeom>
          <a:noFill/>
        </p:spPr>
        <p:txBody>
          <a:bodyPr wrap="none" rtlCol="0">
            <a:spAutoFit/>
          </a:bodyPr>
          <a:lstStyle/>
          <a:p>
            <a:r>
              <a:rPr lang="en-US" sz="1600" dirty="0"/>
              <a:t>Darshan Institute of Computer </a:t>
            </a:r>
            <a:r>
              <a:rPr lang="en-IN" sz="1600" dirty="0"/>
              <a:t>Applications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20" name="Hexagon 19"/>
          <p:cNvSpPr/>
          <p:nvPr userDrawn="1"/>
        </p:nvSpPr>
        <p:spPr>
          <a:xfrm rot="5400000">
            <a:off x="4309292" y="1717040"/>
            <a:ext cx="3461658" cy="2984188"/>
          </a:xfrm>
          <a:prstGeom prst="hexagon">
            <a:avLst/>
          </a:prstGeom>
          <a:solidFill>
            <a:schemeClr val="bg1">
              <a:lumMod val="95000"/>
            </a:schemeClr>
          </a:solidFill>
          <a:ln w="57150">
            <a:solidFill>
              <a:srgbClr val="7D5008"/>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3" name="Rectangle 32"/>
          <p:cNvSpPr/>
          <p:nvPr userDrawn="1"/>
        </p:nvSpPr>
        <p:spPr>
          <a:xfrm>
            <a:off x="7678346" y="2221532"/>
            <a:ext cx="4513654"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userDrawn="1"/>
        </p:nvSpPr>
        <p:spPr>
          <a:xfrm>
            <a:off x="0" y="2221532"/>
            <a:ext cx="4402106"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Tree>
    <p:extLst>
      <p:ext uri="{BB962C8B-B14F-4D97-AF65-F5344CB8AC3E}">
        <p14:creationId xmlns:p14="http://schemas.microsoft.com/office/powerpoint/2010/main" val="3466080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a:t>
            </a:r>
            <a:r>
              <a:rPr lang="en-US" sz="1600" baseline="0" dirty="0"/>
              <a:t> Diploma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spTree>
    <p:extLst>
      <p:ext uri="{BB962C8B-B14F-4D97-AF65-F5344CB8AC3E}">
        <p14:creationId xmlns:p14="http://schemas.microsoft.com/office/powerpoint/2010/main" val="1240864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#2102CS403 (Python)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Overview of Python</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0066"/>
            <a:ext cx="11929641" cy="5593943"/>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5CEC62-96B4-E0C4-A41B-5B4A26568143}"/>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10310267" y="875912"/>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2308038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5649046"/>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#2102CS403 (Python)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Overview of Python</a:t>
            </a:r>
          </a:p>
        </p:txBody>
      </p:sp>
      <p:pic>
        <p:nvPicPr>
          <p:cNvPr id="4" name="Picture 3">
            <a:extLst>
              <a:ext uri="{FF2B5EF4-FFF2-40B4-BE49-F238E27FC236}">
                <a16:creationId xmlns:a16="http://schemas.microsoft.com/office/drawing/2014/main" id="{2E900F4D-C4C2-91C4-F722-0307E0E98124}"/>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10296409" y="5978650"/>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36936926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Machine Learning</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5656790"/>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052C33-387E-5DBA-4E96-1581B150D2B9}"/>
              </a:ext>
            </a:extLst>
          </p:cNvPr>
          <p:cNvPicPr>
            <a:picLocks noChangeAspect="1"/>
          </p:cNvPicPr>
          <p:nvPr userDrawn="1"/>
        </p:nvPicPr>
        <p:blipFill>
          <a:blip r:embed="rId3" cstate="hqprint">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20935" y="5969685"/>
            <a:ext cx="1652177" cy="502240"/>
          </a:xfrm>
          <a:prstGeom prst="rect">
            <a:avLst/>
          </a:prstGeom>
        </p:spPr>
      </p:pic>
    </p:spTree>
    <p:extLst>
      <p:ext uri="{BB962C8B-B14F-4D97-AF65-F5344CB8AC3E}">
        <p14:creationId xmlns:p14="http://schemas.microsoft.com/office/powerpoint/2010/main" val="1563030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What is Data Structure?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Section-1 </a:t>
            </a:r>
          </a:p>
        </p:txBody>
      </p:sp>
      <p:sp>
        <p:nvSpPr>
          <p:cNvPr id="9"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36EA03F2-936E-50E5-4A31-21E62AB22966}"/>
              </a:ext>
            </a:extLst>
          </p:cNvPr>
          <p:cNvPicPr>
            <a:picLocks/>
          </p:cNvPicPr>
          <p:nvPr userDrawn="1"/>
        </p:nvPicPr>
        <p:blipFill>
          <a:blip r:embed="rId5">
            <a:extLst>
              <a:ext uri="{28A0092B-C50C-407E-A947-70E740481C1C}">
                <a14:useLocalDpi xmlns:a14="http://schemas.microsoft.com/office/drawing/2010/main" val="0"/>
              </a:ext>
            </a:extLst>
          </a:blip>
          <a:srcRect/>
          <a:stretch/>
        </p:blipFill>
        <p:spPr>
          <a:xfrm>
            <a:off x="10296409" y="5978650"/>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114642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10430879" y="0"/>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22037110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10430879"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397491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Dharmikkumar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 Aghera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#2304CS401 (PYP)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Python </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8F5C0B"/>
              </a:buClr>
              <a:buFont typeface="Wingdings 3" panose="05040102010807070707" pitchFamily="18" charset="2"/>
              <a:buChar char=""/>
              <a:defRPr sz="2400">
                <a:solidFill>
                  <a:schemeClr val="tx1"/>
                </a:solidFill>
              </a:defRPr>
            </a:lvl1pPr>
            <a:lvl2pPr marL="809625" indent="-352425" algn="just">
              <a:buClr>
                <a:srgbClr val="8F5C0B"/>
              </a:buClr>
              <a:buFont typeface="Wingdings 3" panose="05040102010807070707" pitchFamily="18" charset="2"/>
              <a:buChar char=""/>
              <a:defRPr sz="2000">
                <a:solidFill>
                  <a:schemeClr val="tx1"/>
                </a:solidFill>
              </a:defRPr>
            </a:lvl2pPr>
            <a:lvl3pPr marL="1143000" indent="-228600" algn="just">
              <a:buClr>
                <a:srgbClr val="8F5C0B"/>
              </a:buClr>
              <a:buFont typeface="Wingdings" panose="05000000000000000000" pitchFamily="2" charset="2"/>
              <a:buChar char="§"/>
              <a:defRPr sz="1800">
                <a:solidFill>
                  <a:schemeClr val="tx1"/>
                </a:solidFill>
              </a:defRPr>
            </a:lvl3pPr>
            <a:lvl4pPr algn="just">
              <a:buClr>
                <a:srgbClr val="8F5C0B"/>
              </a:buClr>
              <a:defRPr sz="1600">
                <a:solidFill>
                  <a:schemeClr val="tx1"/>
                </a:solidFill>
              </a:defRPr>
            </a:lvl4pPr>
            <a:lvl5pPr algn="just">
              <a:buClr>
                <a:srgbClr val="8F5C0B"/>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0"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15411682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886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2329290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a:t>
            </a:r>
            <a:r>
              <a:rPr lang="en-US" sz="1600" baseline="0" dirty="0"/>
              <a:t>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1" name="Straight Connector 30">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33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1" name="Straight Connector 30">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92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6973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07762"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BCBD36D-80E5-2938-4F3C-399C4FEF220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213589" y="1335005"/>
            <a:ext cx="2520000" cy="2520000"/>
          </a:xfrm>
          <a:prstGeom prst="rect">
            <a:avLst/>
          </a:prstGeom>
        </p:spPr>
      </p:pic>
      <p:pic>
        <p:nvPicPr>
          <p:cNvPr id="4" name="Picture 3">
            <a:extLst>
              <a:ext uri="{FF2B5EF4-FFF2-40B4-BE49-F238E27FC236}">
                <a16:creationId xmlns:a16="http://schemas.microsoft.com/office/drawing/2014/main" id="{28AD27D4-D354-4363-989F-4442C30D6B85}"/>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8808334" y="429749"/>
            <a:ext cx="2946640" cy="905256"/>
          </a:xfrm>
          <a:prstGeom prst="rect">
            <a:avLst/>
          </a:prstGeom>
        </p:spPr>
      </p:pic>
    </p:spTree>
    <p:extLst>
      <p:ext uri="{BB962C8B-B14F-4D97-AF65-F5344CB8AC3E}">
        <p14:creationId xmlns:p14="http://schemas.microsoft.com/office/powerpoint/2010/main" val="11750067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0569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a:t>
            </a:r>
            <a:r>
              <a:rPr lang="en-US" sz="1600" baseline="0" dirty="0"/>
              <a:t> Diploma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2727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92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a:t>
            </a:r>
            <a:r>
              <a:rPr lang="en-US" sz="1600" baseline="0" dirty="0"/>
              <a:t>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103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2723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5" name="Straight Connector 34">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2312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4092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20383"/>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E99718">
                        <a:shade val="30000"/>
                        <a:satMod val="115000"/>
                      </a:srgbClr>
                    </a:gs>
                    <a:gs pos="50000">
                      <a:srgbClr val="E99718">
                        <a:shade val="67500"/>
                        <a:satMod val="115000"/>
                      </a:srgbClr>
                    </a:gs>
                    <a:gs pos="100000">
                      <a:srgbClr val="E99718">
                        <a:shade val="100000"/>
                        <a:satMod val="115000"/>
                      </a:srgbClr>
                    </a:gs>
                  </a:gsLst>
                  <a:lin ang="0" scaled="1"/>
                  <a:tileRect/>
                </a:gradFill>
                <a:effectLst/>
                <a:latin typeface="+mn-lt"/>
                <a:ea typeface="+mn-ea"/>
                <a:cs typeface="+mn-cs"/>
              </a:defRPr>
            </a:lvl1pPr>
          </a:lstStyle>
          <a:p>
            <a:r>
              <a:rPr lang="en-IN" dirty="0" err="1"/>
              <a:t>Prof.</a:t>
            </a:r>
            <a:r>
              <a:rPr lang="en-IN" dirty="0"/>
              <a:t> Vishal K </a:t>
            </a:r>
            <a:r>
              <a:rPr lang="en-IN" dirty="0" err="1"/>
              <a:t>Makwana</a:t>
            </a:r>
            <a:endParaRPr lang="en-IN"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6"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0" name="Hexagon 29">
            <a:extLst>
              <a:ext uri="{FF2B5EF4-FFF2-40B4-BE49-F238E27FC236}">
                <a16:creationId xmlns:a16="http://schemas.microsoft.com/office/drawing/2014/main" id="{1BB32699-4C62-4BBF-9A17-90008E297198}"/>
              </a:ext>
            </a:extLst>
          </p:cNvPr>
          <p:cNvSpPr/>
          <p:nvPr userDrawn="1"/>
        </p:nvSpPr>
        <p:spPr>
          <a:xfrm rot="5400000">
            <a:off x="4309292" y="1717040"/>
            <a:ext cx="3461658" cy="2984188"/>
          </a:xfrm>
          <a:prstGeom prst="hexagon">
            <a:avLst/>
          </a:prstGeom>
          <a:solidFill>
            <a:schemeClr val="bg1">
              <a:lumMod val="95000"/>
            </a:schemeClr>
          </a:solidFill>
          <a:ln w="57150">
            <a:solidFill>
              <a:schemeClr val="accent5">
                <a:lumMod val="75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rgbClr val="212121"/>
              </a:solidFill>
            </a:endParaRPr>
          </a:p>
        </p:txBody>
      </p:sp>
      <p:sp>
        <p:nvSpPr>
          <p:cNvPr id="31" name="TextBox 30">
            <a:extLst>
              <a:ext uri="{FF2B5EF4-FFF2-40B4-BE49-F238E27FC236}">
                <a16:creationId xmlns:a16="http://schemas.microsoft.com/office/drawing/2014/main" id="{88342F5D-5C3A-4D09-B74D-32BF20197BBC}"/>
              </a:ext>
            </a:extLst>
          </p:cNvPr>
          <p:cNvSpPr txBox="1"/>
          <p:nvPr userDrawn="1"/>
        </p:nvSpPr>
        <p:spPr>
          <a:xfrm>
            <a:off x="5014038" y="2239638"/>
            <a:ext cx="2052165" cy="1938992"/>
          </a:xfrm>
          <a:prstGeom prst="rect">
            <a:avLst/>
          </a:prstGeom>
          <a:noFill/>
        </p:spPr>
        <p:txBody>
          <a:bodyPr wrap="none" rtlCol="0">
            <a:spAutoFit/>
          </a:bodyPr>
          <a:lstStyle/>
          <a:p>
            <a:pPr algn="ctr"/>
            <a:r>
              <a:rPr lang="en-US" sz="6000" b="1" i="1" dirty="0">
                <a:solidFill>
                  <a:srgbClr val="212121"/>
                </a:solidFill>
              </a:rPr>
              <a:t>Thank</a:t>
            </a:r>
          </a:p>
          <a:p>
            <a:pPr algn="ctr"/>
            <a:r>
              <a:rPr lang="en-US" sz="6000" b="1" i="1" dirty="0">
                <a:solidFill>
                  <a:srgbClr val="212121"/>
                </a:solidFill>
              </a:rPr>
              <a:t>You</a:t>
            </a:r>
          </a:p>
        </p:txBody>
      </p:sp>
      <p:sp>
        <p:nvSpPr>
          <p:cNvPr id="33" name="Rectangle 32">
            <a:extLst>
              <a:ext uri="{FF2B5EF4-FFF2-40B4-BE49-F238E27FC236}">
                <a16:creationId xmlns:a16="http://schemas.microsoft.com/office/drawing/2014/main" id="{02C58FA9-71EA-487D-8A75-915EC6877722}"/>
              </a:ext>
            </a:extLst>
          </p:cNvPr>
          <p:cNvSpPr/>
          <p:nvPr userDrawn="1"/>
        </p:nvSpPr>
        <p:spPr>
          <a:xfrm>
            <a:off x="0" y="2221532"/>
            <a:ext cx="4402106" cy="1951692"/>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
        <p:nvSpPr>
          <p:cNvPr id="34" name="Rectangle 33">
            <a:extLst>
              <a:ext uri="{FF2B5EF4-FFF2-40B4-BE49-F238E27FC236}">
                <a16:creationId xmlns:a16="http://schemas.microsoft.com/office/drawing/2014/main" id="{97A77512-C96D-4B1D-861C-3369397D6121}"/>
              </a:ext>
            </a:extLst>
          </p:cNvPr>
          <p:cNvSpPr/>
          <p:nvPr userDrawn="1"/>
        </p:nvSpPr>
        <p:spPr>
          <a:xfrm flipH="1">
            <a:off x="7678346" y="2221532"/>
            <a:ext cx="4513654" cy="1951692"/>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2" name="Picture 1">
            <a:extLst>
              <a:ext uri="{FF2B5EF4-FFF2-40B4-BE49-F238E27FC236}">
                <a16:creationId xmlns:a16="http://schemas.microsoft.com/office/drawing/2014/main" id="{6ED81706-03FD-5011-BE52-6B8AB641A226}"/>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8808334" y="429749"/>
            <a:ext cx="2946640" cy="905256"/>
          </a:xfrm>
          <a:prstGeom prst="rect">
            <a:avLst/>
          </a:prstGeom>
        </p:spPr>
      </p:pic>
    </p:spTree>
    <p:extLst>
      <p:ext uri="{BB962C8B-B14F-4D97-AF65-F5344CB8AC3E}">
        <p14:creationId xmlns:p14="http://schemas.microsoft.com/office/powerpoint/2010/main" val="1510651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3964192" y="6604001"/>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Machine Learning</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16226129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991247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67711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6092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3131743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4" name="Group 3">
            <a:extLst>
              <a:ext uri="{FF2B5EF4-FFF2-40B4-BE49-F238E27FC236}">
                <a16:creationId xmlns:a16="http://schemas.microsoft.com/office/drawing/2014/main" id="{07D38499-9301-48B7-BA27-7E1A5AFCBF53}"/>
              </a:ext>
            </a:extLst>
          </p:cNvPr>
          <p:cNvGrpSpPr/>
          <p:nvPr userDrawn="1"/>
        </p:nvGrpSpPr>
        <p:grpSpPr>
          <a:xfrm>
            <a:off x="10684288" y="5992307"/>
            <a:ext cx="1339023" cy="407045"/>
            <a:chOff x="10721798" y="852808"/>
            <a:chExt cx="1339023" cy="407045"/>
          </a:xfrm>
        </p:grpSpPr>
        <p:pic>
          <p:nvPicPr>
            <p:cNvPr id="5" name="Picture 4">
              <a:extLst>
                <a:ext uri="{FF2B5EF4-FFF2-40B4-BE49-F238E27FC236}">
                  <a16:creationId xmlns:a16="http://schemas.microsoft.com/office/drawing/2014/main" id="{965D07C2-5660-042B-0965-458E2E2784A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6" name="Rectangle 5">
              <a:extLst>
                <a:ext uri="{FF2B5EF4-FFF2-40B4-BE49-F238E27FC236}">
                  <a16:creationId xmlns:a16="http://schemas.microsoft.com/office/drawing/2014/main" id="{6994CD80-6289-4C5A-EED6-04FC7A55318E}"/>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17">
            <a:extLst>
              <a:ext uri="{FF2B5EF4-FFF2-40B4-BE49-F238E27FC236}">
                <a16:creationId xmlns:a16="http://schemas.microsoft.com/office/drawing/2014/main" id="{030B7341-5BA2-81CD-42A2-48D505BD3869}"/>
              </a:ext>
            </a:extLst>
          </p:cNvPr>
          <p:cNvSpPr>
            <a:spLocks/>
          </p:cNvSpPr>
          <p:nvPr userDrawn="1"/>
        </p:nvSpPr>
        <p:spPr bwMode="auto">
          <a:xfrm>
            <a:off x="0" y="5914567"/>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2001692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3956"/>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0D3FD703-A923-5FFC-49A0-8C313F0B42ED}"/>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512662" y="596629"/>
            <a:ext cx="2976891" cy="904935"/>
          </a:xfrm>
          <a:prstGeom prst="rect">
            <a:avLst/>
          </a:prstGeom>
        </p:spPr>
      </p:pic>
      <p:pic>
        <p:nvPicPr>
          <p:cNvPr id="8" name="Picture 7">
            <a:extLst>
              <a:ext uri="{FF2B5EF4-FFF2-40B4-BE49-F238E27FC236}">
                <a16:creationId xmlns:a16="http://schemas.microsoft.com/office/drawing/2014/main" id="{4AE52AF9-0738-907E-5BBA-0ED5F6A1485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512661" y="1741817"/>
            <a:ext cx="2976891" cy="1185243"/>
          </a:xfrm>
          <a:prstGeom prst="rect">
            <a:avLst/>
          </a:prstGeom>
        </p:spPr>
      </p:pic>
    </p:spTree>
    <p:extLst>
      <p:ext uri="{BB962C8B-B14F-4D97-AF65-F5344CB8AC3E}">
        <p14:creationId xmlns:p14="http://schemas.microsoft.com/office/powerpoint/2010/main" val="2922938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endParaRPr lang="en-US" dirty="0"/>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endParaRPr lang="en-US" dirty="0"/>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p:nvPr>
        </p:nvSpPr>
        <p:spPr>
          <a:xfrm>
            <a:off x="1828969" y="5563895"/>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endParaRPr lang="en-US" dirty="0"/>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endParaRPr lang="en-US" dirty="0"/>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0" name="Hexagon 29">
            <a:extLst>
              <a:ext uri="{FF2B5EF4-FFF2-40B4-BE49-F238E27FC236}">
                <a16:creationId xmlns:a16="http://schemas.microsoft.com/office/drawing/2014/main" id="{43663646-67F9-47C4-84E3-B4EEDA5FB900}"/>
              </a:ext>
            </a:extLst>
          </p:cNvPr>
          <p:cNvSpPr/>
          <p:nvPr userDrawn="1"/>
        </p:nvSpPr>
        <p:spPr>
          <a:xfrm rot="5400000">
            <a:off x="4309292" y="1717040"/>
            <a:ext cx="3461658" cy="2984188"/>
          </a:xfrm>
          <a:prstGeom prst="hexagon">
            <a:avLst/>
          </a:prstGeom>
          <a:solidFill>
            <a:schemeClr val="bg1">
              <a:lumMod val="95000"/>
            </a:schemeClr>
          </a:solidFill>
          <a:ln w="57150">
            <a:solidFill>
              <a:schemeClr val="tx2"/>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1" name="TextBox 30">
            <a:extLst>
              <a:ext uri="{FF2B5EF4-FFF2-40B4-BE49-F238E27FC236}">
                <a16:creationId xmlns:a16="http://schemas.microsoft.com/office/drawing/2014/main" id="{760958F6-32DB-4A2F-BFC3-1FBEA359C54B}"/>
              </a:ext>
            </a:extLst>
          </p:cNvPr>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34" name="Rectangle 33">
            <a:extLst>
              <a:ext uri="{FF2B5EF4-FFF2-40B4-BE49-F238E27FC236}">
                <a16:creationId xmlns:a16="http://schemas.microsoft.com/office/drawing/2014/main" id="{66C323F2-F0D8-4EB7-83AE-DFAA81BC49DE}"/>
              </a:ext>
            </a:extLst>
          </p:cNvPr>
          <p:cNvSpPr/>
          <p:nvPr userDrawn="1"/>
        </p:nvSpPr>
        <p:spPr>
          <a:xfrm rot="10800000">
            <a:off x="7678346" y="2221532"/>
            <a:ext cx="4513654" cy="1951692"/>
          </a:xfrm>
          <a:prstGeom prst="rect">
            <a:avLst/>
          </a:prstGeom>
          <a:gradFill>
            <a:gsLst>
              <a:gs pos="0">
                <a:srgbClr val="1D3064"/>
              </a:gs>
              <a:gs pos="50000">
                <a:srgbClr val="1D3064"/>
              </a:gs>
              <a:gs pos="100000">
                <a:schemeClr val="tx2"/>
              </a:gs>
            </a:gsLst>
            <a:lin ang="10800000" scaled="1"/>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12D27AE-1148-4B42-8B61-FEBB2397EFD9}"/>
              </a:ext>
            </a:extLst>
          </p:cNvPr>
          <p:cNvSpPr/>
          <p:nvPr userDrawn="1"/>
        </p:nvSpPr>
        <p:spPr>
          <a:xfrm>
            <a:off x="0" y="2221532"/>
            <a:ext cx="4402106" cy="1951692"/>
          </a:xfrm>
          <a:prstGeom prst="rect">
            <a:avLst/>
          </a:prstGeom>
          <a:gradFill>
            <a:gsLst>
              <a:gs pos="0">
                <a:srgbClr val="1D3064"/>
              </a:gs>
              <a:gs pos="50000">
                <a:srgbClr val="1D3064"/>
              </a:gs>
              <a:gs pos="100000">
                <a:schemeClr val="tx2"/>
              </a:gs>
            </a:gsLst>
            <a:lin ang="10800000" scaled="1"/>
          </a:gra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1075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Vaseem Ghada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44081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Machine Learning</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920005"/>
            <a:ext cx="11929641" cy="5534004"/>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F0D05C3-99AA-773B-0F49-09924E81855A}"/>
              </a:ext>
            </a:extLst>
          </p:cNvPr>
          <p:cNvGrpSpPr/>
          <p:nvPr userDrawn="1"/>
        </p:nvGrpSpPr>
        <p:grpSpPr>
          <a:xfrm>
            <a:off x="10411778" y="921114"/>
            <a:ext cx="1649043" cy="501287"/>
            <a:chOff x="10721798" y="852808"/>
            <a:chExt cx="1339023" cy="407045"/>
          </a:xfrm>
        </p:grpSpPr>
        <p:pic>
          <p:nvPicPr>
            <p:cNvPr id="7" name="Picture 6">
              <a:extLst>
                <a:ext uri="{FF2B5EF4-FFF2-40B4-BE49-F238E27FC236}">
                  <a16:creationId xmlns:a16="http://schemas.microsoft.com/office/drawing/2014/main" id="{2479EDFC-ED4D-861A-E37D-14D7E6B051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8" name="Rectangle 7">
              <a:extLst>
                <a:ext uri="{FF2B5EF4-FFF2-40B4-BE49-F238E27FC236}">
                  <a16:creationId xmlns:a16="http://schemas.microsoft.com/office/drawing/2014/main" id="{DAE3FA7F-857D-E61D-5C28-13E2D70838D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91962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Vaseem Ghada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28021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Machine Learning</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78501"/>
          </a:xfrm>
        </p:spPr>
        <p:txBody>
          <a:bodyPr>
            <a:noAutofit/>
          </a:bodyPr>
          <a:lstStyle>
            <a:lvl1pPr marL="265113" indent="-265113" algn="just">
              <a:buClr>
                <a:schemeClr val="accent6"/>
              </a:buClr>
              <a:buFont typeface="Webdings" panose="05030102010509060703"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1618DA6-ADDC-7E6E-7A51-8D40B3889FE6}"/>
              </a:ext>
            </a:extLst>
          </p:cNvPr>
          <p:cNvGrpSpPr/>
          <p:nvPr userDrawn="1"/>
        </p:nvGrpSpPr>
        <p:grpSpPr>
          <a:xfrm>
            <a:off x="10313386" y="5940670"/>
            <a:ext cx="1649043" cy="501287"/>
            <a:chOff x="10721798" y="852808"/>
            <a:chExt cx="1339023" cy="407045"/>
          </a:xfrm>
        </p:grpSpPr>
        <p:pic>
          <p:nvPicPr>
            <p:cNvPr id="7" name="Picture 6">
              <a:extLst>
                <a:ext uri="{FF2B5EF4-FFF2-40B4-BE49-F238E27FC236}">
                  <a16:creationId xmlns:a16="http://schemas.microsoft.com/office/drawing/2014/main" id="{D3D5E089-7BE6-03A1-CD63-E67BAD5760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8" name="Rectangle 7">
              <a:extLst>
                <a:ext uri="{FF2B5EF4-FFF2-40B4-BE49-F238E27FC236}">
                  <a16:creationId xmlns:a16="http://schemas.microsoft.com/office/drawing/2014/main" id="{DEC36E20-EF18-6B0D-305F-4B32B1F5F4C6}"/>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06974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Jayesh D.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Vagadiya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599" y="6604000"/>
            <a:ext cx="432481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#2301CS62(ML)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Machine Learning(ML)</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626739"/>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A3AED85-A54D-97C1-DD2C-9FDEA4914919}"/>
              </a:ext>
            </a:extLst>
          </p:cNvPr>
          <p:cNvGrpSpPr/>
          <p:nvPr userDrawn="1"/>
        </p:nvGrpSpPr>
        <p:grpSpPr>
          <a:xfrm>
            <a:off x="131180" y="5988910"/>
            <a:ext cx="1649043" cy="501287"/>
            <a:chOff x="10721798" y="852808"/>
            <a:chExt cx="1339023" cy="407045"/>
          </a:xfrm>
        </p:grpSpPr>
        <p:pic>
          <p:nvPicPr>
            <p:cNvPr id="7" name="Picture 6">
              <a:extLst>
                <a:ext uri="{FF2B5EF4-FFF2-40B4-BE49-F238E27FC236}">
                  <a16:creationId xmlns:a16="http://schemas.microsoft.com/office/drawing/2014/main" id="{F801B37D-BAE9-0650-58F2-BC78CED44C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8" name="Rectangle 7">
              <a:extLst>
                <a:ext uri="{FF2B5EF4-FFF2-40B4-BE49-F238E27FC236}">
                  <a16:creationId xmlns:a16="http://schemas.microsoft.com/office/drawing/2014/main" id="{1DA2DE62-0FAB-499C-3FF7-8E3E8DDDF86C}"/>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1914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8D8F205C-D692-3A8F-DB67-62DFE62B7370}"/>
              </a:ext>
            </a:extLst>
          </p:cNvPr>
          <p:cNvGrpSpPr/>
          <p:nvPr userDrawn="1"/>
        </p:nvGrpSpPr>
        <p:grpSpPr>
          <a:xfrm>
            <a:off x="10359675" y="6131022"/>
            <a:ext cx="1649043" cy="501287"/>
            <a:chOff x="10721798" y="852808"/>
            <a:chExt cx="1339023" cy="407045"/>
          </a:xfrm>
        </p:grpSpPr>
        <p:pic>
          <p:nvPicPr>
            <p:cNvPr id="5" name="Picture 4">
              <a:extLst>
                <a:ext uri="{FF2B5EF4-FFF2-40B4-BE49-F238E27FC236}">
                  <a16:creationId xmlns:a16="http://schemas.microsoft.com/office/drawing/2014/main" id="{31DDAE99-2697-C009-4B54-2913BF8DCC4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6" name="Rectangle 5">
              <a:extLst>
                <a:ext uri="{FF2B5EF4-FFF2-40B4-BE49-F238E27FC236}">
                  <a16:creationId xmlns:a16="http://schemas.microsoft.com/office/drawing/2014/main" id="{6DBF6B26-56F5-A99C-23BA-B1DAF78C0F43}"/>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22775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Jayesh D.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Vagadiya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#2101CS521  (DM)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Data Mining (DM)</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EA6E7FD-9D74-A53E-354C-AEDE33361F68}"/>
              </a:ext>
            </a:extLst>
          </p:cNvPr>
          <p:cNvGrpSpPr/>
          <p:nvPr userDrawn="1"/>
        </p:nvGrpSpPr>
        <p:grpSpPr>
          <a:xfrm>
            <a:off x="10253733" y="119603"/>
            <a:ext cx="1649043" cy="501287"/>
            <a:chOff x="10721798" y="852808"/>
            <a:chExt cx="1339023" cy="407045"/>
          </a:xfrm>
        </p:grpSpPr>
        <p:pic>
          <p:nvPicPr>
            <p:cNvPr id="3" name="Picture 2">
              <a:extLst>
                <a:ext uri="{FF2B5EF4-FFF2-40B4-BE49-F238E27FC236}">
                  <a16:creationId xmlns:a16="http://schemas.microsoft.com/office/drawing/2014/main" id="{B8648CBA-7265-39F8-D1B9-0E15C03485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4" name="Rectangle 3">
              <a:extLst>
                <a:ext uri="{FF2B5EF4-FFF2-40B4-BE49-F238E27FC236}">
                  <a16:creationId xmlns:a16="http://schemas.microsoft.com/office/drawing/2014/main" id="{31B50395-FD5C-D870-AB87-21ADE7A84320}"/>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68192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Jayesh D.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Vagadiya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#2101CS521  (DM)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Data Mining (DM)</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D3440BC-6A73-AF16-1513-F5FFB0D86493}"/>
              </a:ext>
            </a:extLst>
          </p:cNvPr>
          <p:cNvGrpSpPr/>
          <p:nvPr userDrawn="1"/>
        </p:nvGrpSpPr>
        <p:grpSpPr>
          <a:xfrm>
            <a:off x="10313386" y="5940670"/>
            <a:ext cx="1649043" cy="501287"/>
            <a:chOff x="10721798" y="852808"/>
            <a:chExt cx="1339023" cy="407045"/>
          </a:xfrm>
        </p:grpSpPr>
        <p:pic>
          <p:nvPicPr>
            <p:cNvPr id="3" name="Picture 2">
              <a:extLst>
                <a:ext uri="{FF2B5EF4-FFF2-40B4-BE49-F238E27FC236}">
                  <a16:creationId xmlns:a16="http://schemas.microsoft.com/office/drawing/2014/main" id="{70E47C1E-ADCB-A740-5C5D-E07477F1CD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4" name="Rectangle 3">
              <a:extLst>
                <a:ext uri="{FF2B5EF4-FFF2-40B4-BE49-F238E27FC236}">
                  <a16:creationId xmlns:a16="http://schemas.microsoft.com/office/drawing/2014/main" id="{836726FA-F8E4-08AE-4611-17B220D84286}"/>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47639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Jayesh D.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vagadiya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#2101CS521  (DM)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Data Mining (DM)</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0A11904-2EF7-7EB7-D8E1-64D669405E2D}"/>
              </a:ext>
            </a:extLst>
          </p:cNvPr>
          <p:cNvGrpSpPr/>
          <p:nvPr userDrawn="1"/>
        </p:nvGrpSpPr>
        <p:grpSpPr>
          <a:xfrm>
            <a:off x="164674" y="5980196"/>
            <a:ext cx="1649043" cy="501287"/>
            <a:chOff x="10721798" y="852808"/>
            <a:chExt cx="1339023" cy="407045"/>
          </a:xfrm>
        </p:grpSpPr>
        <p:pic>
          <p:nvPicPr>
            <p:cNvPr id="3" name="Picture 2">
              <a:extLst>
                <a:ext uri="{FF2B5EF4-FFF2-40B4-BE49-F238E27FC236}">
                  <a16:creationId xmlns:a16="http://schemas.microsoft.com/office/drawing/2014/main" id="{3BE576EA-E9D4-7CEC-3198-56D174FDDB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4" name="Rectangle 3">
              <a:extLst>
                <a:ext uri="{FF2B5EF4-FFF2-40B4-BE49-F238E27FC236}">
                  <a16:creationId xmlns:a16="http://schemas.microsoft.com/office/drawing/2014/main" id="{4754B836-2324-D134-A2A1-533073B97009}"/>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25521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621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821239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8838548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6830157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79608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0738604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315533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3623132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4304934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8906404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8321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404944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49163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3.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theme" Target="../theme/theme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6/5/2025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6/5/2025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368773467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6/5/2025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34461595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6/5/2025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410131808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5.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5.xml"/><Relationship Id="rId4" Type="http://schemas.openxmlformats.org/officeDocument/2006/relationships/image" Target="../media/image7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5.jpeg"/><Relationship Id="rId1" Type="http://schemas.openxmlformats.org/officeDocument/2006/relationships/slideLayout" Target="../slideLayouts/slideLayout45.xml"/><Relationship Id="rId4" Type="http://schemas.openxmlformats.org/officeDocument/2006/relationships/image" Target="../media/image7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5.jpeg"/><Relationship Id="rId1" Type="http://schemas.openxmlformats.org/officeDocument/2006/relationships/slideLayout" Target="../slideLayouts/slideLayout45.xml"/><Relationship Id="rId4" Type="http://schemas.openxmlformats.org/officeDocument/2006/relationships/image" Target="../media/image7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emf"/><Relationship Id="rId1" Type="http://schemas.openxmlformats.org/officeDocument/2006/relationships/slideLayout" Target="../slideLayouts/slideLayout4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80.jfif"/><Relationship Id="rId2" Type="http://schemas.openxmlformats.org/officeDocument/2006/relationships/image" Target="../media/image79.png"/><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vaseem.ghada@darshan.ac.in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9879531513</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Master of Computer Application</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a:t>
            </a:r>
            <a:r>
              <a:rPr lang="en-IN" dirty="0" err="1"/>
              <a:t>Vaseem</a:t>
            </a:r>
            <a:r>
              <a:rPr lang="en-IN" dirty="0"/>
              <a:t> Ghada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sz="1800" b="0" i="0" u="none" strike="noStrike" baseline="0" dirty="0">
                <a:latin typeface="Roboto Condensed" panose="02000000000000000000" pitchFamily="2" charset="0"/>
              </a:rPr>
              <a:t>Introduction to Advanced Technologies</a:t>
            </a:r>
            <a:r>
              <a:rPr lang="en-IN" dirty="0"/>
              <a:t> (</a:t>
            </a:r>
            <a:r>
              <a:rPr lang="en-US" dirty="0"/>
              <a:t>2305CS302</a:t>
            </a:r>
            <a:r>
              <a:rPr lang="en-IN" dirty="0"/>
              <a:t>)</a:t>
            </a:r>
          </a:p>
        </p:txBody>
      </p:sp>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904887" y="1049576"/>
            <a:ext cx="7035300" cy="2731180"/>
          </a:xfrm>
        </p:spPr>
        <p:txBody>
          <a:bodyPr/>
          <a:lstStyle/>
          <a:p>
            <a:pPr>
              <a:spcBef>
                <a:spcPts val="1200"/>
              </a:spcBef>
              <a:spcAft>
                <a:spcPts val="1200"/>
              </a:spcAft>
            </a:pPr>
            <a:r>
              <a:rPr lang="en-US" sz="4800" b="0" dirty="0">
                <a:latin typeface="Roboto Condensed Light" panose="02000000000000000000" pitchFamily="2" charset="0"/>
                <a:ea typeface="Roboto Condensed Light" panose="02000000000000000000" pitchFamily="2" charset="0"/>
              </a:rPr>
              <a:t>Unit-03</a:t>
            </a:r>
            <a:r>
              <a:rPr lang="en-US" dirty="0"/>
              <a:t> </a:t>
            </a:r>
            <a:br>
              <a:rPr lang="en-US" dirty="0"/>
            </a:br>
            <a:r>
              <a:rPr lang="en-US" dirty="0"/>
              <a:t>Introduction to </a:t>
            </a:r>
            <a:br>
              <a:rPr lang="en-US" dirty="0"/>
            </a:br>
            <a:r>
              <a:rPr lang="en-US" dirty="0"/>
              <a:t>Machine Learning</a:t>
            </a:r>
            <a:br>
              <a:rPr lang="en-US" dirty="0"/>
            </a:br>
            <a:endParaRPr lang="en-US" b="0" dirty="0">
              <a:effectLst/>
            </a:endParaRPr>
          </a:p>
        </p:txBody>
      </p:sp>
      <p:sp>
        <p:nvSpPr>
          <p:cNvPr id="3" name="TextBox 2">
            <a:extLst>
              <a:ext uri="{FF2B5EF4-FFF2-40B4-BE49-F238E27FC236}">
                <a16:creationId xmlns:a16="http://schemas.microsoft.com/office/drawing/2014/main" id="{6EDB969C-F4CB-C039-7FBC-51884D8F5CC6}"/>
              </a:ext>
            </a:extLst>
          </p:cNvPr>
          <p:cNvSpPr txBox="1"/>
          <p:nvPr/>
        </p:nvSpPr>
        <p:spPr>
          <a:xfrm>
            <a:off x="904887" y="4133134"/>
            <a:ext cx="8966901" cy="800219"/>
          </a:xfrm>
          <a:prstGeom prst="rect">
            <a:avLst/>
          </a:prstGeom>
          <a:noFill/>
        </p:spPr>
        <p:txBody>
          <a:bodyPr wrap="square">
            <a:spAutoFit/>
          </a:bodyPr>
          <a:lstStyle/>
          <a:p>
            <a:r>
              <a:rPr lang="en-US" sz="2200" b="1" i="1" dirty="0">
                <a:effectLst/>
              </a:rPr>
              <a:t>CO3 : At the end of this course, students will be able to,</a:t>
            </a:r>
          </a:p>
          <a:p>
            <a:r>
              <a:rPr lang="en-US" sz="2200" dirty="0"/>
              <a:t>          </a:t>
            </a:r>
            <a:r>
              <a:rPr lang="en-US" sz="2400" dirty="0"/>
              <a:t>classify machine learning algorithm and artificial neural networks</a:t>
            </a:r>
            <a:r>
              <a:rPr lang="en-US" sz="2200" dirty="0"/>
              <a:t>.</a:t>
            </a:r>
          </a:p>
        </p:txBody>
      </p:sp>
      <p:pic>
        <p:nvPicPr>
          <p:cNvPr id="4" name="Picture 3">
            <a:extLst>
              <a:ext uri="{FF2B5EF4-FFF2-40B4-BE49-F238E27FC236}">
                <a16:creationId xmlns:a16="http://schemas.microsoft.com/office/drawing/2014/main" id="{46FFC989-0FB0-B936-4820-47AD3FFF1E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3335" y="1749491"/>
            <a:ext cx="2813885" cy="2119207"/>
          </a:xfrm>
          <a:prstGeom prst="rect">
            <a:avLst/>
          </a:prstGeom>
        </p:spPr>
      </p:pic>
      <p:pic>
        <p:nvPicPr>
          <p:cNvPr id="7" name="Picture Placeholder 6">
            <a:extLst>
              <a:ext uri="{FF2B5EF4-FFF2-40B4-BE49-F238E27FC236}">
                <a16:creationId xmlns:a16="http://schemas.microsoft.com/office/drawing/2014/main" id="{7719FC75-A296-0563-6D06-02375D8047A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2958A-9E8F-0655-1117-94119B11A40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5472787-89AE-76F4-D758-EC29E0773B3C}"/>
              </a:ext>
            </a:extLst>
          </p:cNvPr>
          <p:cNvSpPr>
            <a:spLocks noGrp="1"/>
          </p:cNvSpPr>
          <p:nvPr>
            <p:ph type="title"/>
          </p:nvPr>
        </p:nvSpPr>
        <p:spPr>
          <a:xfrm>
            <a:off x="0" y="1"/>
            <a:ext cx="12192000" cy="711200"/>
          </a:xfrm>
        </p:spPr>
        <p:txBody>
          <a:bodyPr>
            <a:normAutofit/>
          </a:bodyPr>
          <a:lstStyle/>
          <a:p>
            <a:r>
              <a:rPr lang="en-US" dirty="0"/>
              <a:t>When to Use Machine Learning</a:t>
            </a:r>
          </a:p>
        </p:txBody>
      </p:sp>
      <p:sp>
        <p:nvSpPr>
          <p:cNvPr id="5" name="Content Placeholder 4">
            <a:extLst>
              <a:ext uri="{FF2B5EF4-FFF2-40B4-BE49-F238E27FC236}">
                <a16:creationId xmlns:a16="http://schemas.microsoft.com/office/drawing/2014/main" id="{CDD325DA-8CE5-810B-0C92-8A0D53F08F05}"/>
              </a:ext>
            </a:extLst>
          </p:cNvPr>
          <p:cNvSpPr>
            <a:spLocks noGrp="1"/>
          </p:cNvSpPr>
          <p:nvPr>
            <p:ph idx="1"/>
          </p:nvPr>
        </p:nvSpPr>
        <p:spPr>
          <a:xfrm>
            <a:off x="131180" y="863444"/>
            <a:ext cx="11929641" cy="5590565"/>
          </a:xfrm>
        </p:spPr>
        <p:txBody>
          <a:bodyPr/>
          <a:lstStyle/>
          <a:p>
            <a:r>
              <a:rPr lang="en-US" dirty="0"/>
              <a:t>Every action of the system or a </a:t>
            </a:r>
            <a:r>
              <a:rPr lang="en-US" dirty="0">
                <a:solidFill>
                  <a:srgbClr val="C00000"/>
                </a:solidFill>
              </a:rPr>
              <a:t>decision made by it must be explainable</a:t>
            </a:r>
            <a:r>
              <a:rPr lang="en-US" dirty="0"/>
              <a:t>.</a:t>
            </a:r>
          </a:p>
          <a:p>
            <a:r>
              <a:rPr lang="en-US" dirty="0"/>
              <a:t>Every change in the </a:t>
            </a:r>
            <a:r>
              <a:rPr lang="en-US" dirty="0">
                <a:solidFill>
                  <a:srgbClr val="C00000"/>
                </a:solidFill>
              </a:rPr>
              <a:t>system’s behavior compared </a:t>
            </a:r>
            <a:r>
              <a:rPr lang="en-US" dirty="0"/>
              <a:t>to its past behavior in a similar situation must be </a:t>
            </a:r>
            <a:r>
              <a:rPr lang="en-US" dirty="0">
                <a:solidFill>
                  <a:srgbClr val="C00000"/>
                </a:solidFill>
              </a:rPr>
              <a:t>explainable</a:t>
            </a:r>
            <a:r>
              <a:rPr lang="en-US" dirty="0"/>
              <a:t>.</a:t>
            </a:r>
          </a:p>
          <a:p>
            <a:r>
              <a:rPr lang="en-US" dirty="0"/>
              <a:t>The cost of an </a:t>
            </a:r>
            <a:r>
              <a:rPr lang="en-US" dirty="0">
                <a:solidFill>
                  <a:srgbClr val="C00000"/>
                </a:solidFill>
              </a:rPr>
              <a:t>error</a:t>
            </a:r>
            <a:r>
              <a:rPr lang="en-US" dirty="0"/>
              <a:t> made by </a:t>
            </a:r>
            <a:r>
              <a:rPr lang="en-US" dirty="0">
                <a:solidFill>
                  <a:srgbClr val="C00000"/>
                </a:solidFill>
              </a:rPr>
              <a:t>the system is too high</a:t>
            </a:r>
            <a:r>
              <a:rPr lang="en-US" dirty="0"/>
              <a:t>.</a:t>
            </a:r>
          </a:p>
          <a:p>
            <a:r>
              <a:rPr lang="en-US" dirty="0"/>
              <a:t>Getting the right data is </a:t>
            </a:r>
            <a:r>
              <a:rPr lang="en-US" dirty="0">
                <a:solidFill>
                  <a:srgbClr val="C00000"/>
                </a:solidFill>
              </a:rPr>
              <a:t>too hard or impossible</a:t>
            </a:r>
            <a:r>
              <a:rPr lang="en-US" dirty="0"/>
              <a:t>.</a:t>
            </a:r>
          </a:p>
          <a:p>
            <a:r>
              <a:rPr lang="en-US" dirty="0"/>
              <a:t>You can solve the problem using </a:t>
            </a:r>
            <a:r>
              <a:rPr lang="en-US" dirty="0">
                <a:solidFill>
                  <a:srgbClr val="C00000"/>
                </a:solidFill>
              </a:rPr>
              <a:t>traditional software development </a:t>
            </a:r>
            <a:r>
              <a:rPr lang="en-US" dirty="0"/>
              <a:t>at a </a:t>
            </a:r>
            <a:r>
              <a:rPr lang="en-US" dirty="0">
                <a:solidFill>
                  <a:srgbClr val="C00000"/>
                </a:solidFill>
              </a:rPr>
              <a:t>lower cost.</a:t>
            </a:r>
          </a:p>
          <a:p>
            <a:r>
              <a:rPr lang="en-US" dirty="0"/>
              <a:t>A simple </a:t>
            </a:r>
            <a:r>
              <a:rPr lang="en-US" dirty="0">
                <a:solidFill>
                  <a:srgbClr val="C00000"/>
                </a:solidFill>
              </a:rPr>
              <a:t>heuristic would </a:t>
            </a:r>
            <a:r>
              <a:rPr lang="en-US" dirty="0"/>
              <a:t>work </a:t>
            </a:r>
            <a:r>
              <a:rPr lang="en-US" dirty="0">
                <a:solidFill>
                  <a:srgbClr val="C00000"/>
                </a:solidFill>
              </a:rPr>
              <a:t>reasonably well</a:t>
            </a:r>
            <a:r>
              <a:rPr lang="en-US" dirty="0"/>
              <a:t>.</a:t>
            </a:r>
          </a:p>
          <a:p>
            <a:r>
              <a:rPr lang="en-US" dirty="0"/>
              <a:t>You build a </a:t>
            </a:r>
            <a:r>
              <a:rPr lang="en-US" dirty="0">
                <a:solidFill>
                  <a:srgbClr val="C00000"/>
                </a:solidFill>
              </a:rPr>
              <a:t>system that will not have to be improved </a:t>
            </a:r>
            <a:r>
              <a:rPr lang="en-US" dirty="0"/>
              <a:t>frequently over time.</a:t>
            </a:r>
          </a:p>
        </p:txBody>
      </p:sp>
    </p:spTree>
    <p:extLst>
      <p:ext uri="{BB962C8B-B14F-4D97-AF65-F5344CB8AC3E}">
        <p14:creationId xmlns:p14="http://schemas.microsoft.com/office/powerpoint/2010/main" val="12195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7C1FB-CB30-8CFA-062D-B5D9E47FE7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092031-B245-F839-5AF2-4DF248AA562E}"/>
              </a:ext>
            </a:extLst>
          </p:cNvPr>
          <p:cNvSpPr>
            <a:spLocks noGrp="1"/>
          </p:cNvSpPr>
          <p:nvPr>
            <p:ph type="title"/>
          </p:nvPr>
        </p:nvSpPr>
        <p:spPr>
          <a:xfrm>
            <a:off x="0" y="1"/>
            <a:ext cx="12192000" cy="711200"/>
          </a:xfrm>
        </p:spPr>
        <p:txBody>
          <a:bodyPr>
            <a:normAutofit/>
          </a:bodyPr>
          <a:lstStyle/>
          <a:p>
            <a:r>
              <a:rPr lang="en-US" dirty="0"/>
              <a:t>ML Applications</a:t>
            </a:r>
          </a:p>
        </p:txBody>
      </p:sp>
      <p:sp>
        <p:nvSpPr>
          <p:cNvPr id="5" name="Content Placeholder 4">
            <a:extLst>
              <a:ext uri="{FF2B5EF4-FFF2-40B4-BE49-F238E27FC236}">
                <a16:creationId xmlns:a16="http://schemas.microsoft.com/office/drawing/2014/main" id="{37FB3D74-F53A-F692-F856-C1140DF29D09}"/>
              </a:ext>
            </a:extLst>
          </p:cNvPr>
          <p:cNvSpPr>
            <a:spLocks noGrp="1"/>
          </p:cNvSpPr>
          <p:nvPr>
            <p:ph idx="1"/>
          </p:nvPr>
        </p:nvSpPr>
        <p:spPr>
          <a:xfrm>
            <a:off x="131180" y="863444"/>
            <a:ext cx="11929641" cy="5590565"/>
          </a:xfrm>
        </p:spPr>
        <p:txBody>
          <a:bodyPr/>
          <a:lstStyle/>
          <a:p>
            <a:pPr>
              <a:buClr>
                <a:schemeClr val="accent6"/>
              </a:buClr>
            </a:pPr>
            <a:r>
              <a:rPr lang="en-US" dirty="0"/>
              <a:t>Medical Diagnosis</a:t>
            </a:r>
          </a:p>
          <a:p>
            <a:pPr>
              <a:buClr>
                <a:schemeClr val="accent6"/>
              </a:buClr>
            </a:pPr>
            <a:r>
              <a:rPr lang="en-US" dirty="0"/>
              <a:t>Stock Market Trading</a:t>
            </a:r>
          </a:p>
          <a:p>
            <a:pPr>
              <a:buClr>
                <a:schemeClr val="accent6"/>
              </a:buClr>
            </a:pPr>
            <a:r>
              <a:rPr lang="en-US" dirty="0"/>
              <a:t>Image Recognition</a:t>
            </a:r>
          </a:p>
          <a:p>
            <a:pPr>
              <a:buClr>
                <a:schemeClr val="accent6"/>
              </a:buClr>
            </a:pPr>
            <a:r>
              <a:rPr lang="en-US" dirty="0"/>
              <a:t>Speech Recognition</a:t>
            </a:r>
          </a:p>
          <a:p>
            <a:pPr>
              <a:buClr>
                <a:schemeClr val="accent6"/>
              </a:buClr>
            </a:pPr>
            <a:r>
              <a:rPr lang="en-US" dirty="0"/>
              <a:t>Online Fraud Detection</a:t>
            </a:r>
          </a:p>
          <a:p>
            <a:pPr>
              <a:buClr>
                <a:schemeClr val="accent6"/>
              </a:buClr>
            </a:pPr>
            <a:r>
              <a:rPr lang="en-US" dirty="0"/>
              <a:t>Email Spam Detection</a:t>
            </a:r>
          </a:p>
          <a:p>
            <a:pPr>
              <a:buClr>
                <a:schemeClr val="accent6"/>
              </a:buClr>
            </a:pPr>
            <a:r>
              <a:rPr lang="en-US" dirty="0"/>
              <a:t>Traffic Prediction</a:t>
            </a:r>
          </a:p>
          <a:p>
            <a:pPr>
              <a:buClr>
                <a:schemeClr val="accent6"/>
              </a:buClr>
            </a:pPr>
            <a:r>
              <a:rPr lang="en-US" dirty="0"/>
              <a:t>Product recommendation</a:t>
            </a:r>
          </a:p>
          <a:p>
            <a:pPr>
              <a:buClr>
                <a:schemeClr val="accent6"/>
              </a:buClr>
            </a:pPr>
            <a:r>
              <a:rPr lang="en-US" dirty="0"/>
              <a:t>Language Translation</a:t>
            </a:r>
          </a:p>
          <a:p>
            <a:pPr>
              <a:buClr>
                <a:schemeClr val="accent6"/>
              </a:buClr>
            </a:pPr>
            <a:r>
              <a:rPr lang="en-US" dirty="0"/>
              <a:t>Self Driving Car</a:t>
            </a:r>
          </a:p>
        </p:txBody>
      </p:sp>
    </p:spTree>
    <p:extLst>
      <p:ext uri="{BB962C8B-B14F-4D97-AF65-F5344CB8AC3E}">
        <p14:creationId xmlns:p14="http://schemas.microsoft.com/office/powerpoint/2010/main" val="144368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87BC-3C13-AAC0-28F8-D94BD605D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A9EC4-B021-58A6-1188-7AD8DECA86BE}"/>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Working of Machine Learning </a:t>
            </a:r>
          </a:p>
        </p:txBody>
      </p:sp>
      <p:sp>
        <p:nvSpPr>
          <p:cNvPr id="3" name="Text Placeholder 2">
            <a:extLst>
              <a:ext uri="{FF2B5EF4-FFF2-40B4-BE49-F238E27FC236}">
                <a16:creationId xmlns:a16="http://schemas.microsoft.com/office/drawing/2014/main" id="{94292483-8399-9493-0DAC-AD714AEE58A6}"/>
              </a:ext>
            </a:extLst>
          </p:cNvPr>
          <p:cNvSpPr>
            <a:spLocks noGrp="1"/>
          </p:cNvSpPr>
          <p:nvPr>
            <p:ph type="body" idx="1"/>
          </p:nvPr>
        </p:nvSpPr>
        <p:spPr/>
        <p:txBody>
          <a:bodyPr/>
          <a:lstStyle/>
          <a:p>
            <a:r>
              <a:rPr lang="en-US" dirty="0"/>
              <a:t>Section - 2</a:t>
            </a:r>
          </a:p>
        </p:txBody>
      </p:sp>
    </p:spTree>
    <p:extLst>
      <p:ext uri="{BB962C8B-B14F-4D97-AF65-F5344CB8AC3E}">
        <p14:creationId xmlns:p14="http://schemas.microsoft.com/office/powerpoint/2010/main" val="337598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8E7D5-CFFF-0787-3F6F-D5D41D4086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2486F9C-9928-9802-F7EC-9CDA9D44D70E}"/>
              </a:ext>
            </a:extLst>
          </p:cNvPr>
          <p:cNvSpPr>
            <a:spLocks noGrp="1"/>
          </p:cNvSpPr>
          <p:nvPr>
            <p:ph type="title"/>
          </p:nvPr>
        </p:nvSpPr>
        <p:spPr>
          <a:xfrm>
            <a:off x="0" y="1"/>
            <a:ext cx="12192000" cy="711200"/>
          </a:xfrm>
        </p:spPr>
        <p:txBody>
          <a:bodyPr>
            <a:normAutofit/>
          </a:bodyPr>
          <a:lstStyle/>
          <a:p>
            <a:r>
              <a:rPr lang="en-US" dirty="0"/>
              <a:t>Working of ML</a:t>
            </a:r>
          </a:p>
        </p:txBody>
      </p:sp>
      <p:sp>
        <p:nvSpPr>
          <p:cNvPr id="5" name="Content Placeholder 4">
            <a:extLst>
              <a:ext uri="{FF2B5EF4-FFF2-40B4-BE49-F238E27FC236}">
                <a16:creationId xmlns:a16="http://schemas.microsoft.com/office/drawing/2014/main" id="{9FD8309C-5345-25CB-B5E6-06044EF53A55}"/>
              </a:ext>
            </a:extLst>
          </p:cNvPr>
          <p:cNvSpPr>
            <a:spLocks noGrp="1"/>
          </p:cNvSpPr>
          <p:nvPr>
            <p:ph idx="1"/>
          </p:nvPr>
        </p:nvSpPr>
        <p:spPr>
          <a:xfrm>
            <a:off x="131180" y="863444"/>
            <a:ext cx="11929641" cy="5590565"/>
          </a:xfrm>
        </p:spPr>
        <p:txBody>
          <a:bodyPr/>
          <a:lstStyle/>
          <a:p>
            <a:pPr>
              <a:buClr>
                <a:schemeClr val="accent6"/>
              </a:buClr>
            </a:pPr>
            <a:r>
              <a:rPr lang="en-US" dirty="0"/>
              <a:t>Machine learning is a </a:t>
            </a:r>
            <a:r>
              <a:rPr lang="en-US" b="1" dirty="0"/>
              <a:t>sub-discipline </a:t>
            </a:r>
            <a:r>
              <a:rPr lang="en-US" dirty="0"/>
              <a:t>of Artificial Intelligence.</a:t>
            </a:r>
          </a:p>
          <a:p>
            <a:pPr>
              <a:buClr>
                <a:schemeClr val="accent6"/>
              </a:buClr>
            </a:pPr>
            <a:r>
              <a:rPr lang="en-US" dirty="0"/>
              <a:t>Machine Learning is the field of study that gives computers the capability to learn without being explicitly programmed. </a:t>
            </a:r>
          </a:p>
          <a:p>
            <a:pPr marL="457200" lvl="1" indent="0">
              <a:lnSpc>
                <a:spcPct val="100000"/>
              </a:lnSpc>
              <a:buNone/>
            </a:pPr>
            <a:endParaRPr lang="en-US" b="1" dirty="0"/>
          </a:p>
        </p:txBody>
      </p:sp>
      <p:sp>
        <p:nvSpPr>
          <p:cNvPr id="14" name="Rectangle 13">
            <a:extLst>
              <a:ext uri="{FF2B5EF4-FFF2-40B4-BE49-F238E27FC236}">
                <a16:creationId xmlns:a16="http://schemas.microsoft.com/office/drawing/2014/main" id="{E39AEDD2-F99F-F917-7342-DC2D346AA123}"/>
              </a:ext>
            </a:extLst>
          </p:cNvPr>
          <p:cNvSpPr/>
          <p:nvPr/>
        </p:nvSpPr>
        <p:spPr>
          <a:xfrm>
            <a:off x="2884309" y="3910289"/>
            <a:ext cx="1456267" cy="541867"/>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Study the problem</a:t>
            </a:r>
          </a:p>
        </p:txBody>
      </p:sp>
      <p:sp>
        <p:nvSpPr>
          <p:cNvPr id="15" name="Rectangle 14">
            <a:extLst>
              <a:ext uri="{FF2B5EF4-FFF2-40B4-BE49-F238E27FC236}">
                <a16:creationId xmlns:a16="http://schemas.microsoft.com/office/drawing/2014/main" id="{057572FC-AF51-ED0F-D56B-8614AFB33995}"/>
              </a:ext>
            </a:extLst>
          </p:cNvPr>
          <p:cNvSpPr/>
          <p:nvPr/>
        </p:nvSpPr>
        <p:spPr>
          <a:xfrm>
            <a:off x="4797775" y="3910289"/>
            <a:ext cx="1456267" cy="541867"/>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Train ML Algo</a:t>
            </a:r>
          </a:p>
        </p:txBody>
      </p:sp>
      <p:sp>
        <p:nvSpPr>
          <p:cNvPr id="16" name="Decision 7">
            <a:extLst>
              <a:ext uri="{FF2B5EF4-FFF2-40B4-BE49-F238E27FC236}">
                <a16:creationId xmlns:a16="http://schemas.microsoft.com/office/drawing/2014/main" id="{B032301A-DE25-B589-F0EB-795435E6306E}"/>
              </a:ext>
            </a:extLst>
          </p:cNvPr>
          <p:cNvSpPr/>
          <p:nvPr/>
        </p:nvSpPr>
        <p:spPr>
          <a:xfrm>
            <a:off x="6835421" y="3766355"/>
            <a:ext cx="1557866" cy="82973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Evaluate</a:t>
            </a:r>
          </a:p>
        </p:txBody>
      </p:sp>
      <p:cxnSp>
        <p:nvCxnSpPr>
          <p:cNvPr id="17" name="Straight Arrow Connector 16">
            <a:extLst>
              <a:ext uri="{FF2B5EF4-FFF2-40B4-BE49-F238E27FC236}">
                <a16:creationId xmlns:a16="http://schemas.microsoft.com/office/drawing/2014/main" id="{E00C5C71-3963-7BD9-B6D3-BE393979199B}"/>
              </a:ext>
            </a:extLst>
          </p:cNvPr>
          <p:cNvCxnSpPr>
            <a:stCxn id="14" idx="3"/>
            <a:endCxn id="15" idx="1"/>
          </p:cNvCxnSpPr>
          <p:nvPr/>
        </p:nvCxnSpPr>
        <p:spPr>
          <a:xfrm>
            <a:off x="4340576" y="4181223"/>
            <a:ext cx="4571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58984C-60DD-4705-E126-A1CDC1B3A4CE}"/>
              </a:ext>
            </a:extLst>
          </p:cNvPr>
          <p:cNvCxnSpPr>
            <a:cxnSpLocks/>
            <a:endCxn id="16" idx="1"/>
          </p:cNvCxnSpPr>
          <p:nvPr/>
        </p:nvCxnSpPr>
        <p:spPr>
          <a:xfrm>
            <a:off x="6152443" y="4181222"/>
            <a:ext cx="682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4E53010-7F0B-C67B-82D2-C1184F01BD45}"/>
              </a:ext>
            </a:extLst>
          </p:cNvPr>
          <p:cNvCxnSpPr>
            <a:cxnSpLocks/>
          </p:cNvCxnSpPr>
          <p:nvPr/>
        </p:nvCxnSpPr>
        <p:spPr>
          <a:xfrm flipV="1">
            <a:off x="7614354" y="3118021"/>
            <a:ext cx="0" cy="629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3DF9AA4-B024-9445-CBA7-D54AA058065B}"/>
              </a:ext>
            </a:extLst>
          </p:cNvPr>
          <p:cNvSpPr/>
          <p:nvPr/>
        </p:nvSpPr>
        <p:spPr>
          <a:xfrm>
            <a:off x="6886220" y="2556935"/>
            <a:ext cx="1456267" cy="541867"/>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Task Done</a:t>
            </a:r>
          </a:p>
        </p:txBody>
      </p:sp>
      <p:sp>
        <p:nvSpPr>
          <p:cNvPr id="21" name="Rectangle 20">
            <a:extLst>
              <a:ext uri="{FF2B5EF4-FFF2-40B4-BE49-F238E27FC236}">
                <a16:creationId xmlns:a16="http://schemas.microsoft.com/office/drawing/2014/main" id="{F98ECB27-6D4D-94D0-AE6C-A7B1E1BE195D}"/>
              </a:ext>
            </a:extLst>
          </p:cNvPr>
          <p:cNvSpPr/>
          <p:nvPr/>
        </p:nvSpPr>
        <p:spPr>
          <a:xfrm>
            <a:off x="4797775" y="5235721"/>
            <a:ext cx="1456267" cy="541867"/>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Analyze</a:t>
            </a:r>
          </a:p>
          <a:p>
            <a:pPr algn="ctr"/>
            <a:r>
              <a:rPr lang="en-US" dirty="0">
                <a:solidFill>
                  <a:schemeClr val="tx1"/>
                </a:solidFill>
              </a:rPr>
              <a:t>Error</a:t>
            </a:r>
          </a:p>
        </p:txBody>
      </p:sp>
      <p:cxnSp>
        <p:nvCxnSpPr>
          <p:cNvPr id="22" name="Elbow Connector 17">
            <a:extLst>
              <a:ext uri="{FF2B5EF4-FFF2-40B4-BE49-F238E27FC236}">
                <a16:creationId xmlns:a16="http://schemas.microsoft.com/office/drawing/2014/main" id="{235663AD-06EC-AEBC-532F-4BD043E063AF}"/>
              </a:ext>
            </a:extLst>
          </p:cNvPr>
          <p:cNvCxnSpPr>
            <a:cxnSpLocks/>
            <a:stCxn id="16" idx="2"/>
            <a:endCxn id="21" idx="3"/>
          </p:cNvCxnSpPr>
          <p:nvPr/>
        </p:nvCxnSpPr>
        <p:spPr>
          <a:xfrm rot="5400000">
            <a:off x="6478915" y="4371216"/>
            <a:ext cx="910566" cy="13603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19">
            <a:extLst>
              <a:ext uri="{FF2B5EF4-FFF2-40B4-BE49-F238E27FC236}">
                <a16:creationId xmlns:a16="http://schemas.microsoft.com/office/drawing/2014/main" id="{8C367A5C-3FEA-E7B9-3F54-BA161F0834AA}"/>
              </a:ext>
            </a:extLst>
          </p:cNvPr>
          <p:cNvCxnSpPr>
            <a:cxnSpLocks/>
            <a:stCxn id="21" idx="1"/>
            <a:endCxn id="14" idx="2"/>
          </p:cNvCxnSpPr>
          <p:nvPr/>
        </p:nvCxnSpPr>
        <p:spPr>
          <a:xfrm rot="10800000">
            <a:off x="3612443" y="4452157"/>
            <a:ext cx="1185332" cy="10544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3D8B68B-5CB2-D47B-1BBC-E6EC82943B7B}"/>
              </a:ext>
            </a:extLst>
          </p:cNvPr>
          <p:cNvSpPr txBox="1"/>
          <p:nvPr/>
        </p:nvSpPr>
        <p:spPr>
          <a:xfrm>
            <a:off x="7840131" y="4807757"/>
            <a:ext cx="627095" cy="369332"/>
          </a:xfrm>
          <a:prstGeom prst="rect">
            <a:avLst/>
          </a:prstGeom>
          <a:noFill/>
        </p:spPr>
        <p:txBody>
          <a:bodyPr wrap="none" rtlCol="0">
            <a:spAutoFit/>
          </a:bodyPr>
          <a:lstStyle/>
          <a:p>
            <a:r>
              <a:rPr lang="en-US" dirty="0">
                <a:solidFill>
                  <a:srgbClr val="FF0000"/>
                </a:solidFill>
              </a:rPr>
              <a:t>Error</a:t>
            </a:r>
          </a:p>
        </p:txBody>
      </p:sp>
      <p:sp>
        <p:nvSpPr>
          <p:cNvPr id="25" name="TextBox 24">
            <a:extLst>
              <a:ext uri="{FF2B5EF4-FFF2-40B4-BE49-F238E27FC236}">
                <a16:creationId xmlns:a16="http://schemas.microsoft.com/office/drawing/2014/main" id="{43EC072F-3EC5-09AC-AFE1-4384AA12070A}"/>
              </a:ext>
            </a:extLst>
          </p:cNvPr>
          <p:cNvSpPr txBox="1"/>
          <p:nvPr/>
        </p:nvSpPr>
        <p:spPr>
          <a:xfrm>
            <a:off x="7749820" y="3386745"/>
            <a:ext cx="938077" cy="369332"/>
          </a:xfrm>
          <a:prstGeom prst="rect">
            <a:avLst/>
          </a:prstGeom>
          <a:noFill/>
        </p:spPr>
        <p:txBody>
          <a:bodyPr wrap="none" rtlCol="0">
            <a:spAutoFit/>
          </a:bodyPr>
          <a:lstStyle/>
          <a:p>
            <a:r>
              <a:rPr lang="en-US" dirty="0"/>
              <a:t>No Error</a:t>
            </a:r>
          </a:p>
        </p:txBody>
      </p:sp>
      <p:cxnSp>
        <p:nvCxnSpPr>
          <p:cNvPr id="26" name="Straight Arrow Connector 25">
            <a:extLst>
              <a:ext uri="{FF2B5EF4-FFF2-40B4-BE49-F238E27FC236}">
                <a16:creationId xmlns:a16="http://schemas.microsoft.com/office/drawing/2014/main" id="{A901CB02-9546-A3CF-E113-9A71660BB6E2}"/>
              </a:ext>
            </a:extLst>
          </p:cNvPr>
          <p:cNvCxnSpPr>
            <a:cxnSpLocks/>
            <a:endCxn id="14" idx="0"/>
          </p:cNvCxnSpPr>
          <p:nvPr/>
        </p:nvCxnSpPr>
        <p:spPr>
          <a:xfrm>
            <a:off x="3612443" y="3331535"/>
            <a:ext cx="0" cy="578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4D05305-FC17-09F5-9D0C-0E4EEFDAB7ED}"/>
              </a:ext>
            </a:extLst>
          </p:cNvPr>
          <p:cNvSpPr txBox="1"/>
          <p:nvPr/>
        </p:nvSpPr>
        <p:spPr>
          <a:xfrm>
            <a:off x="3682718" y="3244335"/>
            <a:ext cx="623889" cy="369332"/>
          </a:xfrm>
          <a:prstGeom prst="rect">
            <a:avLst/>
          </a:prstGeom>
          <a:noFill/>
        </p:spPr>
        <p:txBody>
          <a:bodyPr wrap="none" rtlCol="0">
            <a:spAutoFit/>
          </a:bodyPr>
          <a:lstStyle/>
          <a:p>
            <a:r>
              <a:rPr lang="en-US" dirty="0"/>
              <a:t>Start</a:t>
            </a:r>
          </a:p>
        </p:txBody>
      </p:sp>
      <p:sp>
        <p:nvSpPr>
          <p:cNvPr id="28" name="Rectangle 27">
            <a:extLst>
              <a:ext uri="{FF2B5EF4-FFF2-40B4-BE49-F238E27FC236}">
                <a16:creationId xmlns:a16="http://schemas.microsoft.com/office/drawing/2014/main" id="{DD38004A-9D47-043E-33BA-ADB9A423FF8C}"/>
              </a:ext>
            </a:extLst>
          </p:cNvPr>
          <p:cNvSpPr/>
          <p:nvPr/>
        </p:nvSpPr>
        <p:spPr>
          <a:xfrm>
            <a:off x="4995332" y="3037218"/>
            <a:ext cx="1100668" cy="39178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a:t>
            </a:r>
          </a:p>
        </p:txBody>
      </p:sp>
      <p:cxnSp>
        <p:nvCxnSpPr>
          <p:cNvPr id="29" name="Straight Arrow Connector 28">
            <a:extLst>
              <a:ext uri="{FF2B5EF4-FFF2-40B4-BE49-F238E27FC236}">
                <a16:creationId xmlns:a16="http://schemas.microsoft.com/office/drawing/2014/main" id="{E98E2684-EF05-74C9-D83D-4E5E169C01E7}"/>
              </a:ext>
            </a:extLst>
          </p:cNvPr>
          <p:cNvCxnSpPr>
            <a:cxnSpLocks/>
          </p:cNvCxnSpPr>
          <p:nvPr/>
        </p:nvCxnSpPr>
        <p:spPr>
          <a:xfrm>
            <a:off x="5545666" y="3429000"/>
            <a:ext cx="1" cy="481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59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animBg="1"/>
      <p:bldP spid="15" grpId="0" animBg="1"/>
      <p:bldP spid="16" grpId="0" animBg="1"/>
      <p:bldP spid="20" grpId="0" animBg="1"/>
      <p:bldP spid="21" grpId="0" animBg="1"/>
      <p:bldP spid="24" grpId="0"/>
      <p:bldP spid="25" grpId="0"/>
      <p:bldP spid="27" grpId="0"/>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9EB9B-6BA8-E4D5-9639-FC174E66A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7CF105-CD1B-3C48-22A6-2B54717E3B59}"/>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Life Cycle of Machine Learning</a:t>
            </a:r>
          </a:p>
        </p:txBody>
      </p:sp>
      <p:sp>
        <p:nvSpPr>
          <p:cNvPr id="3" name="Text Placeholder 2">
            <a:extLst>
              <a:ext uri="{FF2B5EF4-FFF2-40B4-BE49-F238E27FC236}">
                <a16:creationId xmlns:a16="http://schemas.microsoft.com/office/drawing/2014/main" id="{460A09CF-06B4-166C-EB81-05CC3EECFDF6}"/>
              </a:ext>
            </a:extLst>
          </p:cNvPr>
          <p:cNvSpPr>
            <a:spLocks noGrp="1"/>
          </p:cNvSpPr>
          <p:nvPr>
            <p:ph type="body" idx="1"/>
          </p:nvPr>
        </p:nvSpPr>
        <p:spPr/>
        <p:txBody>
          <a:bodyPr/>
          <a:lstStyle/>
          <a:p>
            <a:r>
              <a:rPr lang="en-US" dirty="0"/>
              <a:t>Section - 3</a:t>
            </a:r>
          </a:p>
        </p:txBody>
      </p:sp>
    </p:spTree>
    <p:extLst>
      <p:ext uri="{BB962C8B-B14F-4D97-AF65-F5344CB8AC3E}">
        <p14:creationId xmlns:p14="http://schemas.microsoft.com/office/powerpoint/2010/main" val="199354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44F8D-152F-55FD-B858-05B8EB29600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6CF95D-872C-3E72-8972-E799902EEC27}"/>
              </a:ext>
            </a:extLst>
          </p:cNvPr>
          <p:cNvSpPr>
            <a:spLocks noGrp="1"/>
          </p:cNvSpPr>
          <p:nvPr>
            <p:ph type="title"/>
          </p:nvPr>
        </p:nvSpPr>
        <p:spPr>
          <a:xfrm>
            <a:off x="0" y="1"/>
            <a:ext cx="12192000" cy="711200"/>
          </a:xfrm>
        </p:spPr>
        <p:txBody>
          <a:bodyPr>
            <a:normAutofit/>
          </a:bodyPr>
          <a:lstStyle/>
          <a:p>
            <a:r>
              <a:rPr lang="en-US" dirty="0"/>
              <a:t>Machine Learning Project life cycle</a:t>
            </a:r>
          </a:p>
        </p:txBody>
      </p:sp>
      <p:cxnSp>
        <p:nvCxnSpPr>
          <p:cNvPr id="74" name="Straight Arrow Connector 73">
            <a:extLst>
              <a:ext uri="{FF2B5EF4-FFF2-40B4-BE49-F238E27FC236}">
                <a16:creationId xmlns:a16="http://schemas.microsoft.com/office/drawing/2014/main" id="{E42CB186-BCBB-B067-2862-65422347E8B5}"/>
              </a:ext>
            </a:extLst>
          </p:cNvPr>
          <p:cNvCxnSpPr>
            <a:cxnSpLocks/>
          </p:cNvCxnSpPr>
          <p:nvPr/>
        </p:nvCxnSpPr>
        <p:spPr>
          <a:xfrm>
            <a:off x="485422" y="2374601"/>
            <a:ext cx="729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8618DC8-5365-3995-CE65-764AD56AA396}"/>
              </a:ext>
            </a:extLst>
          </p:cNvPr>
          <p:cNvSpPr txBox="1"/>
          <p:nvPr/>
        </p:nvSpPr>
        <p:spPr>
          <a:xfrm>
            <a:off x="-52372" y="2482836"/>
            <a:ext cx="1220086" cy="646331"/>
          </a:xfrm>
          <a:prstGeom prst="rect">
            <a:avLst/>
          </a:prstGeom>
          <a:noFill/>
        </p:spPr>
        <p:txBody>
          <a:bodyPr wrap="square">
            <a:spAutoFit/>
          </a:bodyPr>
          <a:lstStyle/>
          <a:p>
            <a:r>
              <a:rPr lang="en-IN" dirty="0">
                <a:effectLst/>
                <a:latin typeface="Helvetica" pitchFamily="2" charset="0"/>
              </a:rPr>
              <a:t>Business problem</a:t>
            </a:r>
          </a:p>
        </p:txBody>
      </p:sp>
      <p:cxnSp>
        <p:nvCxnSpPr>
          <p:cNvPr id="76" name="Straight Arrow Connector 75">
            <a:extLst>
              <a:ext uri="{FF2B5EF4-FFF2-40B4-BE49-F238E27FC236}">
                <a16:creationId xmlns:a16="http://schemas.microsoft.com/office/drawing/2014/main" id="{F2AB0E2A-04CB-35BD-5DCB-0FBB7422B4B9}"/>
              </a:ext>
            </a:extLst>
          </p:cNvPr>
          <p:cNvCxnSpPr>
            <a:cxnSpLocks/>
            <a:stCxn id="92" idx="3"/>
            <a:endCxn id="87" idx="1"/>
          </p:cNvCxnSpPr>
          <p:nvPr/>
        </p:nvCxnSpPr>
        <p:spPr>
          <a:xfrm>
            <a:off x="2884249" y="2374602"/>
            <a:ext cx="977137" cy="2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24">
            <a:extLst>
              <a:ext uri="{FF2B5EF4-FFF2-40B4-BE49-F238E27FC236}">
                <a16:creationId xmlns:a16="http://schemas.microsoft.com/office/drawing/2014/main" id="{D27566CD-02CF-EDDF-4A01-7E4ECA93BBFD}"/>
              </a:ext>
            </a:extLst>
          </p:cNvPr>
          <p:cNvCxnSpPr>
            <a:cxnSpLocks/>
            <a:stCxn id="89" idx="3"/>
            <a:endCxn id="84" idx="3"/>
          </p:cNvCxnSpPr>
          <p:nvPr/>
        </p:nvCxnSpPr>
        <p:spPr>
          <a:xfrm>
            <a:off x="11402121" y="2374602"/>
            <a:ext cx="12700" cy="254652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29">
            <a:extLst>
              <a:ext uri="{FF2B5EF4-FFF2-40B4-BE49-F238E27FC236}">
                <a16:creationId xmlns:a16="http://schemas.microsoft.com/office/drawing/2014/main" id="{E51D5650-B23E-CBE2-7BFA-C2872BDE3352}"/>
              </a:ext>
            </a:extLst>
          </p:cNvPr>
          <p:cNvSpPr/>
          <p:nvPr/>
        </p:nvSpPr>
        <p:spPr>
          <a:xfrm>
            <a:off x="7789168" y="4492264"/>
            <a:ext cx="1658679" cy="86280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effectLst/>
                <a:latin typeface="Helvetica" pitchFamily="2" charset="0"/>
              </a:rPr>
              <a:t>Model serving</a:t>
            </a:r>
          </a:p>
        </p:txBody>
      </p:sp>
      <p:sp>
        <p:nvSpPr>
          <p:cNvPr id="79" name="Rounded Rectangle 30">
            <a:extLst>
              <a:ext uri="{FF2B5EF4-FFF2-40B4-BE49-F238E27FC236}">
                <a16:creationId xmlns:a16="http://schemas.microsoft.com/office/drawing/2014/main" id="{203ED187-04E1-F8DC-07D5-3800D4E57F58}"/>
              </a:ext>
            </a:extLst>
          </p:cNvPr>
          <p:cNvSpPr/>
          <p:nvPr/>
        </p:nvSpPr>
        <p:spPr>
          <a:xfrm>
            <a:off x="5825277" y="4492264"/>
            <a:ext cx="1658679" cy="862801"/>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effectLst/>
                <a:latin typeface="Helvetica" pitchFamily="2" charset="0"/>
              </a:rPr>
              <a:t>Model monitoring</a:t>
            </a:r>
          </a:p>
        </p:txBody>
      </p:sp>
      <p:sp>
        <p:nvSpPr>
          <p:cNvPr id="80" name="Rounded Rectangle 31">
            <a:extLst>
              <a:ext uri="{FF2B5EF4-FFF2-40B4-BE49-F238E27FC236}">
                <a16:creationId xmlns:a16="http://schemas.microsoft.com/office/drawing/2014/main" id="{D465F7F0-A0FA-1B88-AD10-39257E837BA7}"/>
              </a:ext>
            </a:extLst>
          </p:cNvPr>
          <p:cNvSpPr/>
          <p:nvPr/>
        </p:nvSpPr>
        <p:spPr>
          <a:xfrm>
            <a:off x="3861386" y="4492264"/>
            <a:ext cx="1658679" cy="862801"/>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90000"/>
                    <a:lumOff val="10000"/>
                  </a:schemeClr>
                </a:solidFill>
                <a:effectLst/>
                <a:latin typeface="Helvetica" pitchFamily="2" charset="0"/>
              </a:rPr>
              <a:t>Model maintenance</a:t>
            </a:r>
          </a:p>
        </p:txBody>
      </p:sp>
      <p:cxnSp>
        <p:nvCxnSpPr>
          <p:cNvPr id="81" name="Straight Arrow Connector 80">
            <a:extLst>
              <a:ext uri="{FF2B5EF4-FFF2-40B4-BE49-F238E27FC236}">
                <a16:creationId xmlns:a16="http://schemas.microsoft.com/office/drawing/2014/main" id="{AF5D42D9-D156-9784-C52F-02E965C35432}"/>
              </a:ext>
            </a:extLst>
          </p:cNvPr>
          <p:cNvCxnSpPr>
            <a:cxnSpLocks/>
            <a:stCxn id="84" idx="1"/>
            <a:endCxn id="78" idx="3"/>
          </p:cNvCxnSpPr>
          <p:nvPr/>
        </p:nvCxnSpPr>
        <p:spPr>
          <a:xfrm flipH="1">
            <a:off x="9447847" y="4921122"/>
            <a:ext cx="295595" cy="2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70C6656-5BA3-AE2B-72B3-AD1B576D902B}"/>
              </a:ext>
            </a:extLst>
          </p:cNvPr>
          <p:cNvCxnSpPr>
            <a:cxnSpLocks/>
            <a:stCxn id="78" idx="1"/>
            <a:endCxn id="79" idx="3"/>
          </p:cNvCxnSpPr>
          <p:nvPr/>
        </p:nvCxnSpPr>
        <p:spPr>
          <a:xfrm flipH="1">
            <a:off x="7483956" y="4923665"/>
            <a:ext cx="305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0F7E320-AAC2-8FF9-48A9-556BFB920EBF}"/>
              </a:ext>
            </a:extLst>
          </p:cNvPr>
          <p:cNvCxnSpPr>
            <a:cxnSpLocks/>
          </p:cNvCxnSpPr>
          <p:nvPr/>
        </p:nvCxnSpPr>
        <p:spPr>
          <a:xfrm flipH="1">
            <a:off x="5520065" y="4921122"/>
            <a:ext cx="305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20">
            <a:extLst>
              <a:ext uri="{FF2B5EF4-FFF2-40B4-BE49-F238E27FC236}">
                <a16:creationId xmlns:a16="http://schemas.microsoft.com/office/drawing/2014/main" id="{02F15097-018A-F6CB-B52E-90DBA804CD78}"/>
              </a:ext>
            </a:extLst>
          </p:cNvPr>
          <p:cNvSpPr/>
          <p:nvPr/>
        </p:nvSpPr>
        <p:spPr>
          <a:xfrm>
            <a:off x="9743442" y="4489721"/>
            <a:ext cx="1658679" cy="86280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effectLst/>
                <a:latin typeface="Helvetica" pitchFamily="2" charset="0"/>
              </a:rPr>
              <a:t>Model Deployment</a:t>
            </a:r>
          </a:p>
        </p:txBody>
      </p:sp>
      <p:sp>
        <p:nvSpPr>
          <p:cNvPr id="85" name="Rounded Rectangle 25">
            <a:extLst>
              <a:ext uri="{FF2B5EF4-FFF2-40B4-BE49-F238E27FC236}">
                <a16:creationId xmlns:a16="http://schemas.microsoft.com/office/drawing/2014/main" id="{70289B2D-DFC2-7E19-C974-947E07A9677A}"/>
              </a:ext>
            </a:extLst>
          </p:cNvPr>
          <p:cNvSpPr/>
          <p:nvPr/>
        </p:nvSpPr>
        <p:spPr>
          <a:xfrm>
            <a:off x="7789168" y="1945744"/>
            <a:ext cx="1658679" cy="862802"/>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effectLst/>
                <a:latin typeface="Helvetica" pitchFamily="2" charset="0"/>
              </a:rPr>
              <a:t>Model training</a:t>
            </a:r>
          </a:p>
        </p:txBody>
      </p:sp>
      <p:sp>
        <p:nvSpPr>
          <p:cNvPr id="86" name="Rounded Rectangle 26">
            <a:extLst>
              <a:ext uri="{FF2B5EF4-FFF2-40B4-BE49-F238E27FC236}">
                <a16:creationId xmlns:a16="http://schemas.microsoft.com/office/drawing/2014/main" id="{5DC777CF-A495-3AAC-1BA8-384DFDA49998}"/>
              </a:ext>
            </a:extLst>
          </p:cNvPr>
          <p:cNvSpPr/>
          <p:nvPr/>
        </p:nvSpPr>
        <p:spPr>
          <a:xfrm>
            <a:off x="5825277" y="1945744"/>
            <a:ext cx="1658679" cy="862801"/>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effectLst/>
                <a:latin typeface="Helvetica" pitchFamily="2" charset="0"/>
              </a:rPr>
              <a:t>Feature engineering</a:t>
            </a:r>
          </a:p>
        </p:txBody>
      </p:sp>
      <p:sp>
        <p:nvSpPr>
          <p:cNvPr id="87" name="Rounded Rectangle 27">
            <a:extLst>
              <a:ext uri="{FF2B5EF4-FFF2-40B4-BE49-F238E27FC236}">
                <a16:creationId xmlns:a16="http://schemas.microsoft.com/office/drawing/2014/main" id="{CBBE8EE7-1657-2D19-AF18-4E6B6CCFC1DB}"/>
              </a:ext>
            </a:extLst>
          </p:cNvPr>
          <p:cNvSpPr/>
          <p:nvPr/>
        </p:nvSpPr>
        <p:spPr>
          <a:xfrm>
            <a:off x="3861386" y="1945744"/>
            <a:ext cx="1658679" cy="862801"/>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effectLst/>
                <a:latin typeface="Helvetica" pitchFamily="2" charset="0"/>
              </a:rPr>
              <a:t>Data collection &amp; preparation</a:t>
            </a:r>
          </a:p>
        </p:txBody>
      </p:sp>
      <p:cxnSp>
        <p:nvCxnSpPr>
          <p:cNvPr id="88" name="Straight Arrow Connector 87">
            <a:extLst>
              <a:ext uri="{FF2B5EF4-FFF2-40B4-BE49-F238E27FC236}">
                <a16:creationId xmlns:a16="http://schemas.microsoft.com/office/drawing/2014/main" id="{8504B0CA-C0E6-1A64-7D75-07A3BEB37A45}"/>
              </a:ext>
            </a:extLst>
          </p:cNvPr>
          <p:cNvCxnSpPr>
            <a:cxnSpLocks/>
          </p:cNvCxnSpPr>
          <p:nvPr/>
        </p:nvCxnSpPr>
        <p:spPr>
          <a:xfrm>
            <a:off x="5520065" y="2374602"/>
            <a:ext cx="257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35">
            <a:extLst>
              <a:ext uri="{FF2B5EF4-FFF2-40B4-BE49-F238E27FC236}">
                <a16:creationId xmlns:a16="http://schemas.microsoft.com/office/drawing/2014/main" id="{1AF1546D-541A-EEEA-6894-53B83C0A4FE1}"/>
              </a:ext>
            </a:extLst>
          </p:cNvPr>
          <p:cNvSpPr/>
          <p:nvPr/>
        </p:nvSpPr>
        <p:spPr>
          <a:xfrm>
            <a:off x="9743442" y="1943201"/>
            <a:ext cx="1658679" cy="862802"/>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effectLst/>
                <a:latin typeface="Helvetica" pitchFamily="2" charset="0"/>
              </a:rPr>
              <a:t>Model evaluation</a:t>
            </a:r>
          </a:p>
        </p:txBody>
      </p:sp>
      <p:cxnSp>
        <p:nvCxnSpPr>
          <p:cNvPr id="90" name="Straight Arrow Connector 89">
            <a:extLst>
              <a:ext uri="{FF2B5EF4-FFF2-40B4-BE49-F238E27FC236}">
                <a16:creationId xmlns:a16="http://schemas.microsoft.com/office/drawing/2014/main" id="{2AFF0979-DE0B-E1E5-894B-8929DD524F57}"/>
              </a:ext>
            </a:extLst>
          </p:cNvPr>
          <p:cNvCxnSpPr>
            <a:cxnSpLocks/>
          </p:cNvCxnSpPr>
          <p:nvPr/>
        </p:nvCxnSpPr>
        <p:spPr>
          <a:xfrm>
            <a:off x="7507759" y="2374602"/>
            <a:ext cx="257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6568C52-60C2-5F2F-D336-9AA919A38823}"/>
              </a:ext>
            </a:extLst>
          </p:cNvPr>
          <p:cNvCxnSpPr>
            <a:cxnSpLocks/>
          </p:cNvCxnSpPr>
          <p:nvPr/>
        </p:nvCxnSpPr>
        <p:spPr>
          <a:xfrm>
            <a:off x="9447847" y="2374602"/>
            <a:ext cx="257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Rounded Rectangle 43">
            <a:extLst>
              <a:ext uri="{FF2B5EF4-FFF2-40B4-BE49-F238E27FC236}">
                <a16:creationId xmlns:a16="http://schemas.microsoft.com/office/drawing/2014/main" id="{CBFBEC5B-40A2-9F60-245E-41124EA8012B}"/>
              </a:ext>
            </a:extLst>
          </p:cNvPr>
          <p:cNvSpPr/>
          <p:nvPr/>
        </p:nvSpPr>
        <p:spPr>
          <a:xfrm>
            <a:off x="1225570" y="1943201"/>
            <a:ext cx="1658679" cy="862801"/>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effectLst/>
                <a:latin typeface="Helvetica" pitchFamily="2" charset="0"/>
              </a:rPr>
              <a:t>Goal Definition</a:t>
            </a:r>
          </a:p>
        </p:txBody>
      </p:sp>
      <p:cxnSp>
        <p:nvCxnSpPr>
          <p:cNvPr id="93" name="Straight Arrow Connector 92">
            <a:extLst>
              <a:ext uri="{FF2B5EF4-FFF2-40B4-BE49-F238E27FC236}">
                <a16:creationId xmlns:a16="http://schemas.microsoft.com/office/drawing/2014/main" id="{C546B59B-7E5B-AF35-07D8-73B9F8206815}"/>
              </a:ext>
            </a:extLst>
          </p:cNvPr>
          <p:cNvCxnSpPr>
            <a:stCxn id="80" idx="0"/>
            <a:endCxn id="87" idx="2"/>
          </p:cNvCxnSpPr>
          <p:nvPr/>
        </p:nvCxnSpPr>
        <p:spPr>
          <a:xfrm flipV="1">
            <a:off x="4690726" y="2808545"/>
            <a:ext cx="0" cy="1683719"/>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4" name="Elbow Connector 52">
            <a:extLst>
              <a:ext uri="{FF2B5EF4-FFF2-40B4-BE49-F238E27FC236}">
                <a16:creationId xmlns:a16="http://schemas.microsoft.com/office/drawing/2014/main" id="{9DFA0023-332C-8DA0-E701-1ECCDD74FEB9}"/>
              </a:ext>
            </a:extLst>
          </p:cNvPr>
          <p:cNvCxnSpPr>
            <a:cxnSpLocks/>
            <a:stCxn id="89" idx="2"/>
            <a:endCxn id="86" idx="2"/>
          </p:cNvCxnSpPr>
          <p:nvPr/>
        </p:nvCxnSpPr>
        <p:spPr>
          <a:xfrm rot="5400000">
            <a:off x="8612429" y="848192"/>
            <a:ext cx="2542" cy="3918165"/>
          </a:xfrm>
          <a:prstGeom prst="bentConnector3">
            <a:avLst>
              <a:gd name="adj1" fmla="val 90929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64">
            <a:extLst>
              <a:ext uri="{FF2B5EF4-FFF2-40B4-BE49-F238E27FC236}">
                <a16:creationId xmlns:a16="http://schemas.microsoft.com/office/drawing/2014/main" id="{E106E86A-CEE4-7A7C-EA77-BE00C25997CE}"/>
              </a:ext>
            </a:extLst>
          </p:cNvPr>
          <p:cNvCxnSpPr>
            <a:cxnSpLocks/>
            <a:endCxn id="87" idx="2"/>
          </p:cNvCxnSpPr>
          <p:nvPr/>
        </p:nvCxnSpPr>
        <p:spPr>
          <a:xfrm rot="10800000" flipV="1">
            <a:off x="4690727" y="2775517"/>
            <a:ext cx="5882057" cy="33027"/>
          </a:xfrm>
          <a:prstGeom prst="bentConnector4">
            <a:avLst>
              <a:gd name="adj1" fmla="val -40"/>
              <a:gd name="adj2" fmla="val 79216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Left Brace 95">
            <a:extLst>
              <a:ext uri="{FF2B5EF4-FFF2-40B4-BE49-F238E27FC236}">
                <a16:creationId xmlns:a16="http://schemas.microsoft.com/office/drawing/2014/main" id="{8CCB6E14-458D-498A-FBC7-3D6EE089ADE8}"/>
              </a:ext>
            </a:extLst>
          </p:cNvPr>
          <p:cNvSpPr/>
          <p:nvPr/>
        </p:nvSpPr>
        <p:spPr>
          <a:xfrm rot="5400000">
            <a:off x="1482763" y="471647"/>
            <a:ext cx="213700" cy="25892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TextBox 96">
            <a:extLst>
              <a:ext uri="{FF2B5EF4-FFF2-40B4-BE49-F238E27FC236}">
                <a16:creationId xmlns:a16="http://schemas.microsoft.com/office/drawing/2014/main" id="{9782B926-DACE-0956-F804-7AC7A835FE50}"/>
              </a:ext>
            </a:extLst>
          </p:cNvPr>
          <p:cNvSpPr txBox="1"/>
          <p:nvPr/>
        </p:nvSpPr>
        <p:spPr>
          <a:xfrm>
            <a:off x="294979" y="1350234"/>
            <a:ext cx="2882520" cy="323165"/>
          </a:xfrm>
          <a:prstGeom prst="rect">
            <a:avLst/>
          </a:prstGeom>
          <a:noFill/>
        </p:spPr>
        <p:txBody>
          <a:bodyPr wrap="none" rtlCol="0">
            <a:spAutoFit/>
          </a:bodyPr>
          <a:lstStyle/>
          <a:p>
            <a:r>
              <a:rPr lang="en-IN" sz="1500" dirty="0">
                <a:effectLst/>
                <a:latin typeface="Helvetica" pitchFamily="2" charset="0"/>
              </a:rPr>
              <a:t>business analyst &amp; data analyst</a:t>
            </a:r>
          </a:p>
        </p:txBody>
      </p:sp>
      <p:sp>
        <p:nvSpPr>
          <p:cNvPr id="98" name="Left Brace 97">
            <a:extLst>
              <a:ext uri="{FF2B5EF4-FFF2-40B4-BE49-F238E27FC236}">
                <a16:creationId xmlns:a16="http://schemas.microsoft.com/office/drawing/2014/main" id="{D2DDCB5C-DB0B-B7CD-D5F4-B3844CB05FCE}"/>
              </a:ext>
            </a:extLst>
          </p:cNvPr>
          <p:cNvSpPr/>
          <p:nvPr/>
        </p:nvSpPr>
        <p:spPr>
          <a:xfrm rot="5400000">
            <a:off x="4528801" y="961398"/>
            <a:ext cx="211158" cy="15459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40D74F97-44F8-EFD9-A5F7-626FEA494BA4}"/>
              </a:ext>
            </a:extLst>
          </p:cNvPr>
          <p:cNvSpPr txBox="1"/>
          <p:nvPr/>
        </p:nvSpPr>
        <p:spPr>
          <a:xfrm>
            <a:off x="3249464" y="1319619"/>
            <a:ext cx="2760692" cy="338554"/>
          </a:xfrm>
          <a:prstGeom prst="rect">
            <a:avLst/>
          </a:prstGeom>
          <a:noFill/>
        </p:spPr>
        <p:txBody>
          <a:bodyPr wrap="none" rtlCol="0">
            <a:spAutoFit/>
          </a:bodyPr>
          <a:lstStyle/>
          <a:p>
            <a:r>
              <a:rPr lang="en-IN" sz="1600" dirty="0">
                <a:effectLst/>
                <a:latin typeface="Helvetica" pitchFamily="2" charset="0"/>
              </a:rPr>
              <a:t>data engineer &amp; data </a:t>
            </a:r>
            <a:r>
              <a:rPr lang="en-IN" sz="1600" dirty="0" err="1">
                <a:effectLst/>
                <a:latin typeface="Helvetica" pitchFamily="2" charset="0"/>
              </a:rPr>
              <a:t>labeler</a:t>
            </a:r>
            <a:endParaRPr lang="en-IN" sz="1600" dirty="0">
              <a:effectLst/>
              <a:latin typeface="Helvetica" pitchFamily="2" charset="0"/>
            </a:endParaRPr>
          </a:p>
        </p:txBody>
      </p:sp>
      <p:sp>
        <p:nvSpPr>
          <p:cNvPr id="100" name="Left Brace 99">
            <a:extLst>
              <a:ext uri="{FF2B5EF4-FFF2-40B4-BE49-F238E27FC236}">
                <a16:creationId xmlns:a16="http://schemas.microsoft.com/office/drawing/2014/main" id="{AB22FF9E-C167-DAAC-F4C9-E094E94D7AD4}"/>
              </a:ext>
            </a:extLst>
          </p:cNvPr>
          <p:cNvSpPr/>
          <p:nvPr/>
        </p:nvSpPr>
        <p:spPr>
          <a:xfrm rot="5400000">
            <a:off x="8483612" y="-249207"/>
            <a:ext cx="227634" cy="3950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TextBox 100">
            <a:extLst>
              <a:ext uri="{FF2B5EF4-FFF2-40B4-BE49-F238E27FC236}">
                <a16:creationId xmlns:a16="http://schemas.microsoft.com/office/drawing/2014/main" id="{FCD36A02-C53D-1936-4C10-4F186B45FFDA}"/>
              </a:ext>
            </a:extLst>
          </p:cNvPr>
          <p:cNvSpPr txBox="1"/>
          <p:nvPr/>
        </p:nvSpPr>
        <p:spPr>
          <a:xfrm>
            <a:off x="6622072" y="1303134"/>
            <a:ext cx="3950709" cy="338554"/>
          </a:xfrm>
          <a:prstGeom prst="rect">
            <a:avLst/>
          </a:prstGeom>
          <a:noFill/>
        </p:spPr>
        <p:txBody>
          <a:bodyPr wrap="square" rtlCol="0">
            <a:spAutoFit/>
          </a:bodyPr>
          <a:lstStyle/>
          <a:p>
            <a:pPr algn="ctr"/>
            <a:r>
              <a:rPr lang="en-IN" sz="1600" dirty="0">
                <a:effectLst/>
                <a:latin typeface="Helvetica" pitchFamily="2" charset="0"/>
              </a:rPr>
              <a:t>data analyst</a:t>
            </a:r>
          </a:p>
        </p:txBody>
      </p:sp>
      <p:sp>
        <p:nvSpPr>
          <p:cNvPr id="102" name="Left Brace 101">
            <a:extLst>
              <a:ext uri="{FF2B5EF4-FFF2-40B4-BE49-F238E27FC236}">
                <a16:creationId xmlns:a16="http://schemas.microsoft.com/office/drawing/2014/main" id="{8DF8B0B1-8819-8CEE-2C67-F22B01846213}"/>
              </a:ext>
            </a:extLst>
          </p:cNvPr>
          <p:cNvSpPr/>
          <p:nvPr/>
        </p:nvSpPr>
        <p:spPr>
          <a:xfrm rot="16200000">
            <a:off x="8357699" y="3597700"/>
            <a:ext cx="227634" cy="3950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TextBox 102">
            <a:extLst>
              <a:ext uri="{FF2B5EF4-FFF2-40B4-BE49-F238E27FC236}">
                <a16:creationId xmlns:a16="http://schemas.microsoft.com/office/drawing/2014/main" id="{A4502523-4F03-F8DC-84CB-8EA241F6EDA8}"/>
              </a:ext>
            </a:extLst>
          </p:cNvPr>
          <p:cNvSpPr txBox="1"/>
          <p:nvPr/>
        </p:nvSpPr>
        <p:spPr>
          <a:xfrm>
            <a:off x="6496162" y="5596129"/>
            <a:ext cx="3950709" cy="338554"/>
          </a:xfrm>
          <a:prstGeom prst="rect">
            <a:avLst/>
          </a:prstGeom>
          <a:noFill/>
        </p:spPr>
        <p:txBody>
          <a:bodyPr wrap="square" rtlCol="0">
            <a:spAutoFit/>
          </a:bodyPr>
          <a:lstStyle/>
          <a:p>
            <a:pPr algn="ctr"/>
            <a:r>
              <a:rPr lang="en-IN" sz="1600" dirty="0">
                <a:effectLst/>
                <a:latin typeface="Helvetica" pitchFamily="2" charset="0"/>
              </a:rPr>
              <a:t>DevOps</a:t>
            </a:r>
          </a:p>
        </p:txBody>
      </p:sp>
      <p:sp>
        <p:nvSpPr>
          <p:cNvPr id="104" name="Left Brace 103">
            <a:extLst>
              <a:ext uri="{FF2B5EF4-FFF2-40B4-BE49-F238E27FC236}">
                <a16:creationId xmlns:a16="http://schemas.microsoft.com/office/drawing/2014/main" id="{105F167F-75FA-E8A4-9830-819AC0A1118F}"/>
              </a:ext>
            </a:extLst>
          </p:cNvPr>
          <p:cNvSpPr/>
          <p:nvPr/>
        </p:nvSpPr>
        <p:spPr>
          <a:xfrm rot="16200000">
            <a:off x="4641490" y="4791818"/>
            <a:ext cx="211158" cy="15459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TextBox 104">
            <a:extLst>
              <a:ext uri="{FF2B5EF4-FFF2-40B4-BE49-F238E27FC236}">
                <a16:creationId xmlns:a16="http://schemas.microsoft.com/office/drawing/2014/main" id="{382C7BA9-3783-8D63-0D30-5EC2A2799208}"/>
              </a:ext>
            </a:extLst>
          </p:cNvPr>
          <p:cNvSpPr txBox="1"/>
          <p:nvPr/>
        </p:nvSpPr>
        <p:spPr>
          <a:xfrm>
            <a:off x="3700338" y="5559529"/>
            <a:ext cx="2613216" cy="338554"/>
          </a:xfrm>
          <a:prstGeom prst="rect">
            <a:avLst/>
          </a:prstGeom>
          <a:noFill/>
        </p:spPr>
        <p:txBody>
          <a:bodyPr wrap="none" rtlCol="0">
            <a:spAutoFit/>
          </a:bodyPr>
          <a:lstStyle/>
          <a:p>
            <a:r>
              <a:rPr lang="en-IN" sz="1600" dirty="0">
                <a:effectLst/>
                <a:latin typeface="Helvetica" pitchFamily="2" charset="0"/>
              </a:rPr>
              <a:t>data analyst &amp; data </a:t>
            </a:r>
            <a:r>
              <a:rPr lang="en-IN" sz="1600" dirty="0" err="1">
                <a:effectLst/>
                <a:latin typeface="Helvetica" pitchFamily="2" charset="0"/>
              </a:rPr>
              <a:t>labeler</a:t>
            </a:r>
            <a:endParaRPr lang="en-IN" sz="1600" dirty="0">
              <a:effectLst/>
              <a:latin typeface="Helvetica" pitchFamily="2" charset="0"/>
            </a:endParaRPr>
          </a:p>
        </p:txBody>
      </p:sp>
      <p:sp>
        <p:nvSpPr>
          <p:cNvPr id="106" name="Rectangle 105">
            <a:extLst>
              <a:ext uri="{FF2B5EF4-FFF2-40B4-BE49-F238E27FC236}">
                <a16:creationId xmlns:a16="http://schemas.microsoft.com/office/drawing/2014/main" id="{0F22474F-17F6-64A6-6A2C-5260E95C17E4}"/>
              </a:ext>
            </a:extLst>
          </p:cNvPr>
          <p:cNvSpPr/>
          <p:nvPr/>
        </p:nvSpPr>
        <p:spPr>
          <a:xfrm>
            <a:off x="3249464" y="936978"/>
            <a:ext cx="8626447" cy="4919170"/>
          </a:xfrm>
          <a:prstGeom prst="rect">
            <a:avLst/>
          </a:prstGeom>
          <a:noFill/>
          <a:ln w="952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7" name="TextBox 106">
            <a:extLst>
              <a:ext uri="{FF2B5EF4-FFF2-40B4-BE49-F238E27FC236}">
                <a16:creationId xmlns:a16="http://schemas.microsoft.com/office/drawing/2014/main" id="{64F28A76-7C9B-727A-70D4-80D2AFD563C6}"/>
              </a:ext>
            </a:extLst>
          </p:cNvPr>
          <p:cNvSpPr txBox="1"/>
          <p:nvPr/>
        </p:nvSpPr>
        <p:spPr>
          <a:xfrm>
            <a:off x="3177499" y="5970294"/>
            <a:ext cx="1803699" cy="369332"/>
          </a:xfrm>
          <a:prstGeom prst="rect">
            <a:avLst/>
          </a:prstGeom>
          <a:noFill/>
        </p:spPr>
        <p:txBody>
          <a:bodyPr wrap="none" rtlCol="0">
            <a:spAutoFit/>
          </a:bodyPr>
          <a:lstStyle/>
          <a:p>
            <a:r>
              <a:rPr lang="en-US" dirty="0">
                <a:solidFill>
                  <a:schemeClr val="tx2">
                    <a:lumMod val="75000"/>
                  </a:schemeClr>
                </a:solidFill>
              </a:rPr>
              <a:t>Machine Learning</a:t>
            </a:r>
          </a:p>
        </p:txBody>
      </p:sp>
    </p:spTree>
    <p:extLst>
      <p:ext uri="{BB962C8B-B14F-4D97-AF65-F5344CB8AC3E}">
        <p14:creationId xmlns:p14="http://schemas.microsoft.com/office/powerpoint/2010/main" val="171855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0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0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0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0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0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8" grpId="0" animBg="1"/>
      <p:bldP spid="79" grpId="0" animBg="1"/>
      <p:bldP spid="80" grpId="0" animBg="1"/>
      <p:bldP spid="84" grpId="0" animBg="1"/>
      <p:bldP spid="85" grpId="0" animBg="1"/>
      <p:bldP spid="86" grpId="0" animBg="1"/>
      <p:bldP spid="87" grpId="0" animBg="1"/>
      <p:bldP spid="89" grpId="0" animBg="1"/>
      <p:bldP spid="92" grpId="0" animBg="1"/>
      <p:bldP spid="96" grpId="0" animBg="1"/>
      <p:bldP spid="97" grpId="0"/>
      <p:bldP spid="98" grpId="0" animBg="1"/>
      <p:bldP spid="99" grpId="0"/>
      <p:bldP spid="100" grpId="0" animBg="1"/>
      <p:bldP spid="101" grpId="0"/>
      <p:bldP spid="102" grpId="0" animBg="1"/>
      <p:bldP spid="103" grpId="0"/>
      <p:bldP spid="104" grpId="0" animBg="1"/>
      <p:bldP spid="105" grpId="0"/>
      <p:bldP spid="106" grpId="0" animBg="1"/>
      <p:bldP spid="10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6469F-C8C5-421A-B140-5F3CB498C9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146131-6830-012F-DA6C-EFF98C350746}"/>
              </a:ext>
            </a:extLst>
          </p:cNvPr>
          <p:cNvSpPr>
            <a:spLocks noGrp="1"/>
          </p:cNvSpPr>
          <p:nvPr>
            <p:ph type="title"/>
          </p:nvPr>
        </p:nvSpPr>
        <p:spPr>
          <a:xfrm>
            <a:off x="0" y="1"/>
            <a:ext cx="12192000" cy="711200"/>
          </a:xfrm>
        </p:spPr>
        <p:txBody>
          <a:bodyPr>
            <a:normAutofit/>
          </a:bodyPr>
          <a:lstStyle/>
          <a:p>
            <a:r>
              <a:rPr lang="en-US" dirty="0"/>
              <a:t>Machine Learning Project life cycle</a:t>
            </a:r>
          </a:p>
        </p:txBody>
      </p:sp>
      <p:sp>
        <p:nvSpPr>
          <p:cNvPr id="2" name="Content Placeholder 2">
            <a:extLst>
              <a:ext uri="{FF2B5EF4-FFF2-40B4-BE49-F238E27FC236}">
                <a16:creationId xmlns:a16="http://schemas.microsoft.com/office/drawing/2014/main" id="{17E394FB-8EE7-7983-426E-4B50D40B1C58}"/>
              </a:ext>
            </a:extLst>
          </p:cNvPr>
          <p:cNvSpPr>
            <a:spLocks noGrp="1"/>
          </p:cNvSpPr>
          <p:nvPr>
            <p:ph idx="1"/>
          </p:nvPr>
        </p:nvSpPr>
        <p:spPr>
          <a:xfrm>
            <a:off x="131180" y="863444"/>
            <a:ext cx="11929641" cy="5578501"/>
          </a:xfrm>
        </p:spPr>
        <p:txBody>
          <a:bodyPr/>
          <a:lstStyle/>
          <a:p>
            <a:r>
              <a:rPr lang="en-US" b="1" dirty="0"/>
              <a:t>Problem Definition</a:t>
            </a:r>
          </a:p>
          <a:p>
            <a:pPr lvl="1"/>
            <a:r>
              <a:rPr lang="en-IN" sz="2200" b="0" i="0" u="none" strike="noStrike" dirty="0">
                <a:solidFill>
                  <a:srgbClr val="000000"/>
                </a:solidFill>
                <a:effectLst/>
              </a:rPr>
              <a:t>Define the </a:t>
            </a:r>
            <a:r>
              <a:rPr lang="en-IN" sz="2200" b="0" i="0" u="none" strike="noStrike" dirty="0">
                <a:solidFill>
                  <a:srgbClr val="C00000"/>
                </a:solidFill>
                <a:effectLst/>
              </a:rPr>
              <a:t>business or research problem</a:t>
            </a:r>
            <a:r>
              <a:rPr lang="en-IN" sz="2200" b="0" i="0" u="none" strike="noStrike" dirty="0">
                <a:solidFill>
                  <a:srgbClr val="000000"/>
                </a:solidFill>
                <a:effectLst/>
              </a:rPr>
              <a:t>.</a:t>
            </a:r>
          </a:p>
          <a:p>
            <a:pPr lvl="1"/>
            <a:r>
              <a:rPr lang="en-IN" sz="2200" b="0" i="0" u="none" strike="noStrike" dirty="0">
                <a:solidFill>
                  <a:srgbClr val="000000"/>
                </a:solidFill>
                <a:effectLst/>
              </a:rPr>
              <a:t>Identify </a:t>
            </a:r>
            <a:r>
              <a:rPr lang="en-IN" sz="2200" b="0" i="0" u="none" strike="noStrike" dirty="0">
                <a:solidFill>
                  <a:srgbClr val="C00000"/>
                </a:solidFill>
                <a:effectLst/>
              </a:rPr>
              <a:t>objectives, success metrics, and constraints</a:t>
            </a:r>
            <a:r>
              <a:rPr lang="en-IN" sz="2200" b="0" i="0" u="none" strike="noStrike" dirty="0">
                <a:solidFill>
                  <a:srgbClr val="000000"/>
                </a:solidFill>
                <a:effectLst/>
              </a:rPr>
              <a:t>.</a:t>
            </a:r>
            <a:endParaRPr lang="en-IN" sz="2200" dirty="0">
              <a:solidFill>
                <a:srgbClr val="000000"/>
              </a:solidFill>
            </a:endParaRPr>
          </a:p>
          <a:p>
            <a:pPr lvl="1"/>
            <a:r>
              <a:rPr lang="en-US" sz="2200" dirty="0"/>
              <a:t>Understand the potential </a:t>
            </a:r>
            <a:r>
              <a:rPr lang="en-US" sz="2200" dirty="0">
                <a:solidFill>
                  <a:srgbClr val="C00000"/>
                </a:solidFill>
              </a:rPr>
              <a:t>impact of ML on solving the problem</a:t>
            </a:r>
            <a:r>
              <a:rPr lang="en-US" sz="2200" dirty="0"/>
              <a:t>.</a:t>
            </a:r>
          </a:p>
          <a:p>
            <a:r>
              <a:rPr lang="en-IN" b="1" i="0" u="none" strike="noStrike" dirty="0">
                <a:solidFill>
                  <a:srgbClr val="000000"/>
                </a:solidFill>
                <a:effectLst/>
              </a:rPr>
              <a:t>Data Collection &amp; Preparation</a:t>
            </a:r>
          </a:p>
          <a:p>
            <a:pPr lvl="1"/>
            <a:r>
              <a:rPr lang="en-IN" sz="2200" b="0" i="0" u="none" strike="noStrike" dirty="0">
                <a:solidFill>
                  <a:srgbClr val="000000"/>
                </a:solidFill>
                <a:effectLst/>
              </a:rPr>
              <a:t>Gather </a:t>
            </a:r>
            <a:r>
              <a:rPr lang="en-IN" sz="2200" b="0" i="0" u="none" strike="noStrike" dirty="0">
                <a:solidFill>
                  <a:srgbClr val="C00000"/>
                </a:solidFill>
                <a:effectLst/>
              </a:rPr>
              <a:t>relevant data from various sources </a:t>
            </a:r>
            <a:r>
              <a:rPr lang="en-IN" sz="2200" b="0" i="0" u="none" strike="noStrike" dirty="0">
                <a:solidFill>
                  <a:srgbClr val="000000"/>
                </a:solidFill>
                <a:effectLst/>
              </a:rPr>
              <a:t>(databases, APIs, web scraping, etc.).</a:t>
            </a:r>
            <a:endParaRPr lang="en-IN" sz="2200" b="1" dirty="0">
              <a:solidFill>
                <a:srgbClr val="000000"/>
              </a:solidFill>
            </a:endParaRPr>
          </a:p>
          <a:p>
            <a:pPr lvl="1"/>
            <a:r>
              <a:rPr lang="en-IN" sz="2200" b="0" i="0" u="none" strike="noStrike" dirty="0">
                <a:solidFill>
                  <a:srgbClr val="000000"/>
                </a:solidFill>
                <a:effectLst/>
              </a:rPr>
              <a:t>Ensure </a:t>
            </a:r>
            <a:r>
              <a:rPr lang="en-IN" sz="2200" b="0" i="0" u="none" strike="noStrike" dirty="0">
                <a:solidFill>
                  <a:srgbClr val="C00000"/>
                </a:solidFill>
                <a:effectLst/>
              </a:rPr>
              <a:t>data aligns with the problem's needs </a:t>
            </a:r>
            <a:r>
              <a:rPr lang="en-IN" sz="2200" b="0" i="0" u="none" strike="noStrike" dirty="0">
                <a:solidFill>
                  <a:srgbClr val="000000"/>
                </a:solidFill>
                <a:effectLst/>
              </a:rPr>
              <a:t>in terms of scope, quality, and scale.</a:t>
            </a:r>
            <a:endParaRPr lang="en-IN" sz="2200" b="1" i="0" u="none" strike="noStrike" dirty="0">
              <a:solidFill>
                <a:srgbClr val="000000"/>
              </a:solidFill>
              <a:effectLst/>
            </a:endParaRPr>
          </a:p>
          <a:p>
            <a:pPr lvl="1"/>
            <a:r>
              <a:rPr lang="en-IN" sz="2200" b="0" i="0" u="none" strike="noStrike" dirty="0">
                <a:solidFill>
                  <a:srgbClr val="000000"/>
                </a:solidFill>
                <a:effectLst/>
              </a:rPr>
              <a:t>Clean the data: </a:t>
            </a:r>
            <a:r>
              <a:rPr lang="en-IN" sz="2200" b="0" i="0" u="none" strike="noStrike" dirty="0">
                <a:solidFill>
                  <a:srgbClr val="C00000"/>
                </a:solidFill>
                <a:effectLst/>
              </a:rPr>
              <a:t>Handle missing values, remove duplicates, and address </a:t>
            </a:r>
            <a:r>
              <a:rPr lang="en-IN" sz="2200" b="0" i="0" u="none" strike="noStrike" dirty="0">
                <a:solidFill>
                  <a:srgbClr val="000000"/>
                </a:solidFill>
                <a:effectLst/>
              </a:rPr>
              <a:t>inconsistencies.</a:t>
            </a:r>
            <a:endParaRPr lang="en-IN" sz="2200" b="1" dirty="0">
              <a:solidFill>
                <a:srgbClr val="000000"/>
              </a:solidFill>
            </a:endParaRPr>
          </a:p>
          <a:p>
            <a:pPr lvl="1"/>
            <a:r>
              <a:rPr lang="en-IN" sz="2200" b="0" i="0" u="none" strike="noStrike" dirty="0">
                <a:solidFill>
                  <a:srgbClr val="000000"/>
                </a:solidFill>
                <a:effectLst/>
              </a:rPr>
              <a:t>Normalize or </a:t>
            </a:r>
            <a:r>
              <a:rPr lang="en-IN" sz="2200" b="0" i="0" u="none" strike="noStrike" dirty="0">
                <a:solidFill>
                  <a:srgbClr val="C00000"/>
                </a:solidFill>
                <a:effectLst/>
              </a:rPr>
              <a:t>standardize features </a:t>
            </a:r>
            <a:r>
              <a:rPr lang="en-IN" sz="2200" b="0" i="0" u="none" strike="noStrike" dirty="0">
                <a:solidFill>
                  <a:srgbClr val="000000"/>
                </a:solidFill>
                <a:effectLst/>
              </a:rPr>
              <a:t>to ensure compatibility with ML algorithms.</a:t>
            </a:r>
            <a:endParaRPr lang="en-IN" sz="2200" b="1" i="0" u="none" strike="noStrike" dirty="0">
              <a:solidFill>
                <a:srgbClr val="000000"/>
              </a:solidFill>
              <a:effectLst/>
            </a:endParaRPr>
          </a:p>
          <a:p>
            <a:pPr lvl="1"/>
            <a:r>
              <a:rPr lang="en-IN" sz="2200" b="0" i="0" u="none" strike="noStrike" dirty="0">
                <a:solidFill>
                  <a:srgbClr val="000000"/>
                </a:solidFill>
                <a:effectLst/>
              </a:rPr>
              <a:t>Split the </a:t>
            </a:r>
            <a:r>
              <a:rPr lang="en-IN" sz="2200" b="0" i="0" u="none" strike="noStrike" dirty="0">
                <a:solidFill>
                  <a:srgbClr val="C00000"/>
                </a:solidFill>
                <a:effectLst/>
              </a:rPr>
              <a:t>dataset into training, validation, and testing subsets</a:t>
            </a:r>
            <a:r>
              <a:rPr lang="en-IN" sz="2200" b="0" i="0" u="none" strike="noStrike" dirty="0">
                <a:solidFill>
                  <a:srgbClr val="000000"/>
                </a:solidFill>
                <a:effectLst/>
              </a:rPr>
              <a:t>.</a:t>
            </a:r>
            <a:endParaRPr lang="en-IN" sz="2200" b="1" dirty="0">
              <a:solidFill>
                <a:srgbClr val="000000"/>
              </a:solidFill>
            </a:endParaRPr>
          </a:p>
          <a:p>
            <a:pPr lvl="1"/>
            <a:r>
              <a:rPr lang="en-IN" sz="2200" b="0" i="0" u="none" strike="noStrike" dirty="0">
                <a:solidFill>
                  <a:srgbClr val="000000"/>
                </a:solidFill>
                <a:effectLst/>
              </a:rPr>
              <a:t>Perform exploratory data analysis (</a:t>
            </a:r>
            <a:r>
              <a:rPr lang="en-IN" sz="2200" b="0" i="0" u="none" strike="noStrike" dirty="0">
                <a:solidFill>
                  <a:srgbClr val="C00000"/>
                </a:solidFill>
                <a:effectLst/>
              </a:rPr>
              <a:t>EDA</a:t>
            </a:r>
            <a:r>
              <a:rPr lang="en-IN" sz="2200" b="0" i="0" u="none" strike="noStrike" dirty="0">
                <a:solidFill>
                  <a:srgbClr val="000000"/>
                </a:solidFill>
                <a:effectLst/>
              </a:rPr>
              <a:t>) to understand data distributions and patterns.</a:t>
            </a:r>
            <a:endParaRPr lang="en-IN" sz="2200" b="1" i="0" u="none" strike="noStrike" dirty="0">
              <a:solidFill>
                <a:srgbClr val="000000"/>
              </a:solidFill>
              <a:effectLst/>
            </a:endParaRPr>
          </a:p>
          <a:p>
            <a:r>
              <a:rPr lang="en-IN" b="1" i="0" u="none" strike="noStrike" dirty="0">
                <a:solidFill>
                  <a:srgbClr val="000000"/>
                </a:solidFill>
                <a:effectLst/>
              </a:rPr>
              <a:t>Feature Engineering</a:t>
            </a:r>
          </a:p>
          <a:p>
            <a:pPr lvl="1"/>
            <a:r>
              <a:rPr lang="en-IN" sz="2200" dirty="0">
                <a:solidFill>
                  <a:srgbClr val="000000"/>
                </a:solidFill>
              </a:rPr>
              <a:t>Select or create meaningful </a:t>
            </a:r>
            <a:r>
              <a:rPr lang="en-IN" sz="2200" dirty="0">
                <a:solidFill>
                  <a:srgbClr val="C00000"/>
                </a:solidFill>
              </a:rPr>
              <a:t>features from raw data to improve model performance</a:t>
            </a:r>
            <a:r>
              <a:rPr lang="en-IN" sz="2200" dirty="0">
                <a:solidFill>
                  <a:srgbClr val="000000"/>
                </a:solidFill>
              </a:rPr>
              <a:t>.</a:t>
            </a:r>
          </a:p>
          <a:p>
            <a:pPr lvl="1"/>
            <a:r>
              <a:rPr lang="en-IN" sz="2200" b="0" i="0" u="none" strike="noStrike" dirty="0">
                <a:solidFill>
                  <a:srgbClr val="000000"/>
                </a:solidFill>
                <a:effectLst/>
              </a:rPr>
              <a:t>Techniques include: </a:t>
            </a:r>
            <a:r>
              <a:rPr lang="en-IN" sz="2200" b="0" i="0" u="none" strike="noStrike" dirty="0">
                <a:solidFill>
                  <a:srgbClr val="C00000"/>
                </a:solidFill>
                <a:effectLst/>
              </a:rPr>
              <a:t>Feature selection , Feature transformation , Feature creation </a:t>
            </a:r>
            <a:endParaRPr lang="en-IN" sz="2200" b="1" dirty="0">
              <a:solidFill>
                <a:srgbClr val="C00000"/>
              </a:solidFill>
            </a:endParaRPr>
          </a:p>
          <a:p>
            <a:pPr lvl="1"/>
            <a:endParaRPr lang="en-IN" b="1" dirty="0">
              <a:solidFill>
                <a:srgbClr val="000000"/>
              </a:solidFill>
            </a:endParaRPr>
          </a:p>
          <a:p>
            <a:pPr lvl="1"/>
            <a:endParaRPr lang="en-US" dirty="0"/>
          </a:p>
          <a:p>
            <a:pPr lvl="1"/>
            <a:endParaRPr lang="en-US" dirty="0"/>
          </a:p>
        </p:txBody>
      </p:sp>
    </p:spTree>
    <p:extLst>
      <p:ext uri="{BB962C8B-B14F-4D97-AF65-F5344CB8AC3E}">
        <p14:creationId xmlns:p14="http://schemas.microsoft.com/office/powerpoint/2010/main" val="289106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77A3E-4B82-A45E-D087-DE5143082F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8F44F5F-C5F3-360B-B4E1-D6C2EA79BC06}"/>
              </a:ext>
            </a:extLst>
          </p:cNvPr>
          <p:cNvSpPr>
            <a:spLocks noGrp="1"/>
          </p:cNvSpPr>
          <p:nvPr>
            <p:ph type="title"/>
          </p:nvPr>
        </p:nvSpPr>
        <p:spPr>
          <a:xfrm>
            <a:off x="0" y="1"/>
            <a:ext cx="12192000" cy="711200"/>
          </a:xfrm>
        </p:spPr>
        <p:txBody>
          <a:bodyPr>
            <a:normAutofit/>
          </a:bodyPr>
          <a:lstStyle/>
          <a:p>
            <a:r>
              <a:rPr lang="en-US" dirty="0"/>
              <a:t>Machine Learning Project life cycle</a:t>
            </a:r>
          </a:p>
        </p:txBody>
      </p:sp>
      <p:sp>
        <p:nvSpPr>
          <p:cNvPr id="2" name="Content Placeholder 2">
            <a:extLst>
              <a:ext uri="{FF2B5EF4-FFF2-40B4-BE49-F238E27FC236}">
                <a16:creationId xmlns:a16="http://schemas.microsoft.com/office/drawing/2014/main" id="{56AB59A2-2166-C216-33E1-BE53245AD2B8}"/>
              </a:ext>
            </a:extLst>
          </p:cNvPr>
          <p:cNvSpPr>
            <a:spLocks noGrp="1"/>
          </p:cNvSpPr>
          <p:nvPr>
            <p:ph idx="1"/>
          </p:nvPr>
        </p:nvSpPr>
        <p:spPr>
          <a:xfrm>
            <a:off x="131180" y="863444"/>
            <a:ext cx="11929641" cy="5578501"/>
          </a:xfrm>
        </p:spPr>
        <p:txBody>
          <a:bodyPr/>
          <a:lstStyle/>
          <a:p>
            <a:r>
              <a:rPr lang="en-US" b="1" dirty="0"/>
              <a:t>Model Training</a:t>
            </a:r>
          </a:p>
          <a:p>
            <a:pPr lvl="1"/>
            <a:r>
              <a:rPr lang="en-US" sz="2200" dirty="0"/>
              <a:t>Train the model </a:t>
            </a:r>
            <a:r>
              <a:rPr lang="en-US" sz="2200" dirty="0">
                <a:solidFill>
                  <a:srgbClr val="C00000"/>
                </a:solidFill>
              </a:rPr>
              <a:t>using the training dataset</a:t>
            </a:r>
            <a:r>
              <a:rPr lang="en-US" sz="2200" dirty="0"/>
              <a:t>.</a:t>
            </a:r>
          </a:p>
          <a:p>
            <a:pPr lvl="1"/>
            <a:r>
              <a:rPr lang="en-US" sz="2200" dirty="0"/>
              <a:t>Optimize model </a:t>
            </a:r>
            <a:r>
              <a:rPr lang="en-US" sz="2200" dirty="0">
                <a:solidFill>
                  <a:srgbClr val="C00000"/>
                </a:solidFill>
              </a:rPr>
              <a:t>parameters using techniques like gradient descent</a:t>
            </a:r>
            <a:r>
              <a:rPr lang="en-US" sz="2200" dirty="0"/>
              <a:t>.</a:t>
            </a:r>
          </a:p>
          <a:p>
            <a:pPr lvl="1"/>
            <a:r>
              <a:rPr lang="en-US" sz="2200" dirty="0"/>
              <a:t>Monitor performance using metrics </a:t>
            </a:r>
            <a:r>
              <a:rPr lang="en-US" sz="2200" dirty="0">
                <a:solidFill>
                  <a:srgbClr val="C00000"/>
                </a:solidFill>
              </a:rPr>
              <a:t>like accuracy, precision, recall</a:t>
            </a:r>
            <a:r>
              <a:rPr lang="en-US" sz="2200" dirty="0"/>
              <a:t>, etc.</a:t>
            </a:r>
          </a:p>
          <a:p>
            <a:r>
              <a:rPr lang="en-US" b="1" dirty="0"/>
              <a:t>Model Evaluation</a:t>
            </a:r>
          </a:p>
          <a:p>
            <a:pPr lvl="1"/>
            <a:r>
              <a:rPr lang="en-US" sz="2200" dirty="0"/>
              <a:t>Evaluate the model on the </a:t>
            </a:r>
            <a:r>
              <a:rPr lang="en-US" sz="2200" dirty="0">
                <a:solidFill>
                  <a:srgbClr val="C00000"/>
                </a:solidFill>
              </a:rPr>
              <a:t>validation dataset to tune hyperparameters</a:t>
            </a:r>
            <a:r>
              <a:rPr lang="en-US" sz="2200" dirty="0"/>
              <a:t>.</a:t>
            </a:r>
          </a:p>
          <a:p>
            <a:pPr lvl="1"/>
            <a:r>
              <a:rPr lang="en-IN" sz="2200" dirty="0">
                <a:solidFill>
                  <a:srgbClr val="000000"/>
                </a:solidFill>
              </a:rPr>
              <a:t>Assess performance using appropriate </a:t>
            </a:r>
            <a:r>
              <a:rPr lang="en-IN" sz="2200" dirty="0">
                <a:solidFill>
                  <a:srgbClr val="C00000"/>
                </a:solidFill>
              </a:rPr>
              <a:t>metrics </a:t>
            </a:r>
            <a:r>
              <a:rPr lang="en-US" sz="2200" dirty="0">
                <a:solidFill>
                  <a:srgbClr val="C00000"/>
                </a:solidFill>
              </a:rPr>
              <a:t>accuracy, precision, recall</a:t>
            </a:r>
            <a:r>
              <a:rPr lang="en-US" sz="2200" dirty="0"/>
              <a:t>, etc.</a:t>
            </a:r>
          </a:p>
          <a:p>
            <a:pPr lvl="1"/>
            <a:r>
              <a:rPr lang="en-IN" sz="2200" dirty="0">
                <a:solidFill>
                  <a:srgbClr val="000000"/>
                </a:solidFill>
              </a:rPr>
              <a:t>Perform </a:t>
            </a:r>
            <a:r>
              <a:rPr lang="en-IN" sz="2200" dirty="0">
                <a:solidFill>
                  <a:srgbClr val="C00000"/>
                </a:solidFill>
              </a:rPr>
              <a:t>cross-validation for robust evaluation</a:t>
            </a:r>
            <a:r>
              <a:rPr lang="en-IN" sz="2200" dirty="0">
                <a:solidFill>
                  <a:srgbClr val="000000"/>
                </a:solidFill>
              </a:rPr>
              <a:t>.</a:t>
            </a:r>
            <a:endParaRPr lang="en-IN" dirty="0">
              <a:solidFill>
                <a:srgbClr val="000000"/>
              </a:solidFill>
            </a:endParaRPr>
          </a:p>
          <a:p>
            <a:r>
              <a:rPr lang="en-IN" b="1" dirty="0">
                <a:solidFill>
                  <a:srgbClr val="000000"/>
                </a:solidFill>
              </a:rPr>
              <a:t>Model Deployment</a:t>
            </a:r>
            <a:endParaRPr lang="en-IN" dirty="0">
              <a:solidFill>
                <a:srgbClr val="000000"/>
              </a:solidFill>
            </a:endParaRPr>
          </a:p>
          <a:p>
            <a:pPr lvl="1"/>
            <a:r>
              <a:rPr lang="en-IN" sz="2200" dirty="0">
                <a:solidFill>
                  <a:srgbClr val="000000"/>
                </a:solidFill>
              </a:rPr>
              <a:t>Integrate the </a:t>
            </a:r>
            <a:r>
              <a:rPr lang="en-IN" sz="2200" dirty="0">
                <a:solidFill>
                  <a:srgbClr val="C00000"/>
                </a:solidFill>
              </a:rPr>
              <a:t>trained model into production environments</a:t>
            </a:r>
            <a:r>
              <a:rPr lang="en-IN" sz="2200" dirty="0">
                <a:solidFill>
                  <a:srgbClr val="000000"/>
                </a:solidFill>
              </a:rPr>
              <a:t>.</a:t>
            </a:r>
          </a:p>
          <a:p>
            <a:pPr lvl="1"/>
            <a:r>
              <a:rPr lang="en-US" sz="2200" dirty="0"/>
              <a:t>Options for deployment:</a:t>
            </a:r>
          </a:p>
          <a:p>
            <a:pPr lvl="2"/>
            <a:r>
              <a:rPr lang="en-US" sz="2000" dirty="0">
                <a:solidFill>
                  <a:srgbClr val="C00000"/>
                </a:solidFill>
              </a:rPr>
              <a:t>Batch processing </a:t>
            </a:r>
            <a:r>
              <a:rPr lang="en-US" sz="2000" dirty="0"/>
              <a:t>(offline).</a:t>
            </a:r>
          </a:p>
          <a:p>
            <a:pPr lvl="2"/>
            <a:r>
              <a:rPr lang="en-US" sz="2000" dirty="0">
                <a:solidFill>
                  <a:srgbClr val="C00000"/>
                </a:solidFill>
              </a:rPr>
              <a:t>Real-time inference </a:t>
            </a:r>
            <a:r>
              <a:rPr lang="en-US" sz="2000" dirty="0"/>
              <a:t>(APIs, cloud services).</a:t>
            </a:r>
          </a:p>
          <a:p>
            <a:pPr lvl="1"/>
            <a:endParaRPr lang="en-US" dirty="0"/>
          </a:p>
        </p:txBody>
      </p:sp>
    </p:spTree>
    <p:extLst>
      <p:ext uri="{BB962C8B-B14F-4D97-AF65-F5344CB8AC3E}">
        <p14:creationId xmlns:p14="http://schemas.microsoft.com/office/powerpoint/2010/main" val="421363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AD964-79B7-825F-45FD-89A0EDA3D7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02FCC9-D001-E98D-D1C9-002804DF42D7}"/>
              </a:ext>
            </a:extLst>
          </p:cNvPr>
          <p:cNvSpPr>
            <a:spLocks noGrp="1"/>
          </p:cNvSpPr>
          <p:nvPr>
            <p:ph type="title"/>
          </p:nvPr>
        </p:nvSpPr>
        <p:spPr>
          <a:xfrm>
            <a:off x="0" y="1"/>
            <a:ext cx="12192000" cy="711200"/>
          </a:xfrm>
        </p:spPr>
        <p:txBody>
          <a:bodyPr>
            <a:normAutofit/>
          </a:bodyPr>
          <a:lstStyle/>
          <a:p>
            <a:r>
              <a:rPr lang="en-US" dirty="0"/>
              <a:t>Machine Learning Project life cycle</a:t>
            </a:r>
          </a:p>
        </p:txBody>
      </p:sp>
      <p:sp>
        <p:nvSpPr>
          <p:cNvPr id="2" name="Content Placeholder 2">
            <a:extLst>
              <a:ext uri="{FF2B5EF4-FFF2-40B4-BE49-F238E27FC236}">
                <a16:creationId xmlns:a16="http://schemas.microsoft.com/office/drawing/2014/main" id="{BF30E427-F63C-FF5C-6FAF-38324B67CB1E}"/>
              </a:ext>
            </a:extLst>
          </p:cNvPr>
          <p:cNvSpPr>
            <a:spLocks noGrp="1"/>
          </p:cNvSpPr>
          <p:nvPr>
            <p:ph idx="1"/>
          </p:nvPr>
        </p:nvSpPr>
        <p:spPr>
          <a:xfrm>
            <a:off x="131180" y="863444"/>
            <a:ext cx="11929641" cy="5578501"/>
          </a:xfrm>
        </p:spPr>
        <p:txBody>
          <a:bodyPr/>
          <a:lstStyle/>
          <a:p>
            <a:r>
              <a:rPr lang="en-US" b="1" dirty="0"/>
              <a:t>Model Serving</a:t>
            </a:r>
          </a:p>
          <a:p>
            <a:pPr lvl="1"/>
            <a:r>
              <a:rPr lang="en-US" sz="2200" dirty="0"/>
              <a:t>Ensures the </a:t>
            </a:r>
            <a:r>
              <a:rPr lang="en-US" sz="2200" dirty="0">
                <a:solidFill>
                  <a:srgbClr val="C00000"/>
                </a:solidFill>
              </a:rPr>
              <a:t>model is operational </a:t>
            </a:r>
            <a:r>
              <a:rPr lang="en-US" sz="2200" dirty="0"/>
              <a:t>and </a:t>
            </a:r>
            <a:r>
              <a:rPr lang="en-US" sz="2200" dirty="0">
                <a:solidFill>
                  <a:srgbClr val="C00000"/>
                </a:solidFill>
              </a:rPr>
              <a:t>accessible to users</a:t>
            </a:r>
            <a:r>
              <a:rPr lang="en-US" sz="2200" dirty="0"/>
              <a:t>.</a:t>
            </a:r>
          </a:p>
          <a:p>
            <a:pPr lvl="1"/>
            <a:r>
              <a:rPr lang="en-US" sz="2200" dirty="0"/>
              <a:t>Serving in </a:t>
            </a:r>
            <a:r>
              <a:rPr lang="en-US" sz="2200" dirty="0">
                <a:solidFill>
                  <a:srgbClr val="C00000"/>
                </a:solidFill>
              </a:rPr>
              <a:t>Batch Mode - In batch serving</a:t>
            </a:r>
            <a:r>
              <a:rPr lang="en-US" sz="2200" dirty="0"/>
              <a:t>, predictions are generated for a large dataset all at once and stored for later use.</a:t>
            </a:r>
          </a:p>
          <a:p>
            <a:pPr lvl="1"/>
            <a:r>
              <a:rPr lang="en-US" sz="2200" dirty="0"/>
              <a:t>In on-demand serving, </a:t>
            </a:r>
            <a:r>
              <a:rPr lang="en-US" sz="2200" dirty="0">
                <a:solidFill>
                  <a:srgbClr val="C00000"/>
                </a:solidFill>
              </a:rPr>
              <a:t>predictions are generated dynamically </a:t>
            </a:r>
            <a:r>
              <a:rPr lang="en-US" sz="2200" dirty="0"/>
              <a:t>in response to a specific user request.</a:t>
            </a:r>
          </a:p>
          <a:p>
            <a:r>
              <a:rPr lang="en-US" b="1" dirty="0"/>
              <a:t>Model Monitoring</a:t>
            </a:r>
          </a:p>
          <a:p>
            <a:pPr lvl="1"/>
            <a:r>
              <a:rPr lang="en-US" sz="2200" dirty="0"/>
              <a:t>Model </a:t>
            </a:r>
            <a:r>
              <a:rPr lang="en-US" sz="2200" dirty="0">
                <a:solidFill>
                  <a:srgbClr val="C00000"/>
                </a:solidFill>
              </a:rPr>
              <a:t>Monitoring detects performance issues </a:t>
            </a:r>
            <a:r>
              <a:rPr lang="en-US" sz="2200" dirty="0"/>
              <a:t>or </a:t>
            </a:r>
            <a:r>
              <a:rPr lang="en-US" sz="2200" dirty="0">
                <a:solidFill>
                  <a:srgbClr val="C00000"/>
                </a:solidFill>
              </a:rPr>
              <a:t>changing data distributions</a:t>
            </a:r>
            <a:r>
              <a:rPr lang="en-US" sz="2200" dirty="0"/>
              <a:t>.</a:t>
            </a:r>
          </a:p>
          <a:p>
            <a:pPr lvl="1"/>
            <a:r>
              <a:rPr lang="en-US" sz="2200" dirty="0"/>
              <a:t>The process of tracking a deployed model’s performance, accuracy, and reliability in production.</a:t>
            </a:r>
          </a:p>
          <a:p>
            <a:r>
              <a:rPr lang="en-US" b="1" dirty="0"/>
              <a:t>Model Maintenance</a:t>
            </a:r>
          </a:p>
          <a:p>
            <a:pPr lvl="1"/>
            <a:r>
              <a:rPr lang="en-US" sz="2200" dirty="0"/>
              <a:t>Model Maintenance </a:t>
            </a:r>
            <a:r>
              <a:rPr lang="en-US" sz="2200" dirty="0">
                <a:solidFill>
                  <a:srgbClr val="C00000"/>
                </a:solidFill>
              </a:rPr>
              <a:t>addresses issues found during monitoring </a:t>
            </a:r>
            <a:r>
              <a:rPr lang="en-US" sz="2200" dirty="0"/>
              <a:t>and </a:t>
            </a:r>
            <a:r>
              <a:rPr lang="en-US" sz="2200" dirty="0">
                <a:solidFill>
                  <a:srgbClr val="C00000"/>
                </a:solidFill>
              </a:rPr>
              <a:t>improves the model's accuracy </a:t>
            </a:r>
            <a:r>
              <a:rPr lang="en-US" sz="2200" dirty="0"/>
              <a:t>and reliability.</a:t>
            </a:r>
          </a:p>
          <a:p>
            <a:pPr lvl="1"/>
            <a:r>
              <a:rPr lang="en-US" sz="2200" dirty="0"/>
              <a:t>Activities aimed at ensuring the model remains </a:t>
            </a:r>
            <a:r>
              <a:rPr lang="en-US" sz="2200" dirty="0">
                <a:solidFill>
                  <a:srgbClr val="C00000"/>
                </a:solidFill>
              </a:rPr>
              <a:t>accurate, relevant and efficient over time</a:t>
            </a:r>
            <a:r>
              <a:rPr lang="en-US" sz="2200" dirty="0"/>
              <a:t>.</a:t>
            </a:r>
          </a:p>
          <a:p>
            <a:pPr lvl="1"/>
            <a:endParaRPr lang="en-US" sz="2200" dirty="0"/>
          </a:p>
          <a:p>
            <a:pPr lvl="1"/>
            <a:endParaRPr lang="en-US" dirty="0"/>
          </a:p>
          <a:p>
            <a:pPr lvl="1"/>
            <a:endParaRPr lang="en-US" dirty="0"/>
          </a:p>
        </p:txBody>
      </p:sp>
    </p:spTree>
    <p:extLst>
      <p:ext uri="{BB962C8B-B14F-4D97-AF65-F5344CB8AC3E}">
        <p14:creationId xmlns:p14="http://schemas.microsoft.com/office/powerpoint/2010/main" val="13798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50FB-5291-F68C-6BE0-1DD2E6D4D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6CD7D2-8A46-B60F-CA29-E3D02A27DCDF}"/>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Machine Learning Terminology </a:t>
            </a:r>
          </a:p>
        </p:txBody>
      </p:sp>
      <p:sp>
        <p:nvSpPr>
          <p:cNvPr id="3" name="Text Placeholder 2">
            <a:extLst>
              <a:ext uri="{FF2B5EF4-FFF2-40B4-BE49-F238E27FC236}">
                <a16:creationId xmlns:a16="http://schemas.microsoft.com/office/drawing/2014/main" id="{9DE39D13-825C-EB38-6B98-76BF0CD27CC8}"/>
              </a:ext>
            </a:extLst>
          </p:cNvPr>
          <p:cNvSpPr>
            <a:spLocks noGrp="1"/>
          </p:cNvSpPr>
          <p:nvPr>
            <p:ph type="body" idx="1"/>
          </p:nvPr>
        </p:nvSpPr>
        <p:spPr/>
        <p:txBody>
          <a:bodyPr/>
          <a:lstStyle/>
          <a:p>
            <a:r>
              <a:rPr lang="en-US" dirty="0"/>
              <a:t>Section - 4</a:t>
            </a:r>
          </a:p>
        </p:txBody>
      </p:sp>
    </p:spTree>
    <p:extLst>
      <p:ext uri="{BB962C8B-B14F-4D97-AF65-F5344CB8AC3E}">
        <p14:creationId xmlns:p14="http://schemas.microsoft.com/office/powerpoint/2010/main" val="4242064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7005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12385"/>
            <a:ext cx="9778869" cy="5847755"/>
          </a:xfrm>
          <a:prstGeom prst="rect">
            <a:avLst/>
          </a:prstGeom>
          <a:noFill/>
        </p:spPr>
        <p:txBody>
          <a:bodyPr wrap="square" rtlCol="0">
            <a:spAutoFit/>
          </a:bodyPr>
          <a:lstStyle/>
          <a:p>
            <a:r>
              <a:rPr lang="en-IN" sz="2600" b="1" dirty="0"/>
              <a:t>Outline</a:t>
            </a:r>
            <a:endParaRPr lang="en-US" sz="2600" b="1" dirty="0"/>
          </a:p>
          <a:p>
            <a:endParaRPr lang="en-US" b="1" dirty="0"/>
          </a:p>
          <a:p>
            <a:pPr indent="446088">
              <a:buFont typeface="Wingdings" pitchFamily="2" charset="2"/>
              <a:buChar char="ü"/>
            </a:pPr>
            <a:r>
              <a:rPr lang="en-US" sz="2400" dirty="0"/>
              <a:t>Introduction to Machine Learning</a:t>
            </a:r>
          </a:p>
          <a:p>
            <a:pPr indent="446088">
              <a:buFont typeface="Wingdings" pitchFamily="2" charset="2"/>
              <a:buChar char="ü"/>
            </a:pPr>
            <a:r>
              <a:rPr lang="en-US" sz="2400" dirty="0"/>
              <a:t>Working of Machine Learning</a:t>
            </a:r>
          </a:p>
          <a:p>
            <a:pPr indent="446088">
              <a:buFont typeface="Wingdings" pitchFamily="2" charset="2"/>
              <a:buChar char="ü"/>
            </a:pPr>
            <a:r>
              <a:rPr lang="en-US" sz="2400" dirty="0"/>
              <a:t>Machine Learning Terminology</a:t>
            </a:r>
          </a:p>
          <a:p>
            <a:pPr indent="446088">
              <a:buFont typeface="Wingdings" pitchFamily="2" charset="2"/>
              <a:buChar char="ü"/>
            </a:pPr>
            <a:r>
              <a:rPr lang="en-US" sz="2400" dirty="0"/>
              <a:t>Life Cycle of Machine Learning</a:t>
            </a:r>
          </a:p>
          <a:p>
            <a:pPr indent="446088">
              <a:buFont typeface="Wingdings" pitchFamily="2" charset="2"/>
              <a:buChar char="ü"/>
            </a:pPr>
            <a:r>
              <a:rPr lang="en-US" sz="2400" dirty="0"/>
              <a:t>Classification of Machine Learning</a:t>
            </a:r>
          </a:p>
          <a:p>
            <a:pPr lvl="1" indent="446088">
              <a:buFont typeface="Wingdings" pitchFamily="2" charset="2"/>
              <a:buChar char="ü"/>
            </a:pPr>
            <a:r>
              <a:rPr lang="en-US" sz="2400" dirty="0"/>
              <a:t>Supervised Learning</a:t>
            </a:r>
          </a:p>
          <a:p>
            <a:pPr lvl="1" indent="446088">
              <a:buFont typeface="Wingdings" pitchFamily="2" charset="2"/>
              <a:buChar char="ü"/>
            </a:pPr>
            <a:r>
              <a:rPr lang="en-US" sz="2400" dirty="0"/>
              <a:t>Unsupervised Learning</a:t>
            </a:r>
          </a:p>
          <a:p>
            <a:pPr lvl="1" indent="446088">
              <a:buFont typeface="Wingdings" pitchFamily="2" charset="2"/>
              <a:buChar char="ü"/>
            </a:pPr>
            <a:r>
              <a:rPr lang="en-IN" sz="2400" dirty="0"/>
              <a:t>Reinforcement Learning</a:t>
            </a:r>
          </a:p>
          <a:p>
            <a:pPr indent="446088">
              <a:buFont typeface="Wingdings" pitchFamily="2" charset="2"/>
              <a:buChar char="ü"/>
            </a:pPr>
            <a:r>
              <a:rPr lang="en-US" sz="2400" dirty="0"/>
              <a:t>Tools &amp; Technology for Machine Learning</a:t>
            </a:r>
          </a:p>
          <a:p>
            <a:pPr indent="446088">
              <a:buFont typeface="Wingdings" pitchFamily="2" charset="2"/>
              <a:buChar char="ü"/>
            </a:pPr>
            <a:r>
              <a:rPr lang="en-US" sz="2400" dirty="0"/>
              <a:t>Overview of Artificial Neural Networks</a:t>
            </a:r>
          </a:p>
          <a:p>
            <a:pPr indent="446088">
              <a:buFont typeface="Wingdings" pitchFamily="2" charset="2"/>
              <a:buChar char="ü"/>
            </a:pPr>
            <a:endParaRPr lang="en-IN" sz="2400" dirty="0"/>
          </a:p>
          <a:p>
            <a:pPr indent="446088">
              <a:buFont typeface="Wingdings" pitchFamily="2" charset="2"/>
              <a:buChar char="ü"/>
            </a:pPr>
            <a:endParaRPr lang="en-US" sz="2200" dirty="0"/>
          </a:p>
          <a:p>
            <a:r>
              <a:rPr lang="en-US" sz="2200" dirty="0"/>
              <a:t> </a:t>
            </a:r>
          </a:p>
          <a:p>
            <a:pPr indent="446088">
              <a:buFont typeface="Wingdings" pitchFamily="2" charset="2"/>
              <a:buChar char="ü"/>
            </a:pPr>
            <a:endParaRPr lang="en-US" sz="2200" dirty="0"/>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4" end="14"/>
                                            </p:txEl>
                                          </p:spTgt>
                                        </p:tgtEl>
                                        <p:attrNameLst>
                                          <p:attrName>style.visibility</p:attrName>
                                        </p:attrNameLst>
                                      </p:cBhvr>
                                      <p:to>
                                        <p:strVal val="visible"/>
                                      </p:to>
                                    </p:set>
                                    <p:animEffect transition="in" filter="fade">
                                      <p:cBhvr>
                                        <p:cTn id="26" dur="500"/>
                                        <p:tgtEl>
                                          <p:spTgt spid="9">
                                            <p:txEl>
                                              <p:pRg st="14" end="1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0B388-348E-8BD6-70F8-287090D909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A560F7-6880-A819-E8C7-E7936F170B69}"/>
              </a:ext>
            </a:extLst>
          </p:cNvPr>
          <p:cNvSpPr>
            <a:spLocks noGrp="1"/>
          </p:cNvSpPr>
          <p:nvPr>
            <p:ph type="title"/>
          </p:nvPr>
        </p:nvSpPr>
        <p:spPr>
          <a:xfrm>
            <a:off x="0" y="1"/>
            <a:ext cx="12192000" cy="711200"/>
          </a:xfrm>
        </p:spPr>
        <p:txBody>
          <a:bodyPr>
            <a:normAutofit/>
          </a:bodyPr>
          <a:lstStyle/>
          <a:p>
            <a:r>
              <a:rPr lang="en-US" dirty="0"/>
              <a:t>ML Terminology</a:t>
            </a:r>
          </a:p>
        </p:txBody>
      </p:sp>
      <p:grpSp>
        <p:nvGrpSpPr>
          <p:cNvPr id="2" name="Group 1">
            <a:extLst>
              <a:ext uri="{FF2B5EF4-FFF2-40B4-BE49-F238E27FC236}">
                <a16:creationId xmlns:a16="http://schemas.microsoft.com/office/drawing/2014/main" id="{2B360267-913D-176F-7BAD-E7E992A0B2BD}"/>
              </a:ext>
            </a:extLst>
          </p:cNvPr>
          <p:cNvGrpSpPr/>
          <p:nvPr/>
        </p:nvGrpSpPr>
        <p:grpSpPr>
          <a:xfrm>
            <a:off x="356074" y="1122818"/>
            <a:ext cx="1123864" cy="1080000"/>
            <a:chOff x="6339254" y="904356"/>
            <a:chExt cx="1123864" cy="1080000"/>
          </a:xfrm>
        </p:grpSpPr>
        <p:sp>
          <p:nvSpPr>
            <p:cNvPr id="3" name="Snip Diagonal Corner Rectangle 6">
              <a:extLst>
                <a:ext uri="{FF2B5EF4-FFF2-40B4-BE49-F238E27FC236}">
                  <a16:creationId xmlns:a16="http://schemas.microsoft.com/office/drawing/2014/main" id="{44FD0D59-A0E0-E7E8-D655-54EA7FAAF05C}"/>
                </a:ext>
              </a:extLst>
            </p:cNvPr>
            <p:cNvSpPr/>
            <p:nvPr/>
          </p:nvSpPr>
          <p:spPr>
            <a:xfrm>
              <a:off x="6339254" y="904356"/>
              <a:ext cx="1123864" cy="1080000"/>
            </a:xfrm>
            <a:prstGeom prst="snip2DiagRect">
              <a:avLst/>
            </a:prstGeom>
            <a:gradFill flip="none" rotWithShape="1">
              <a:gsLst>
                <a:gs pos="66000">
                  <a:schemeClr val="accent4">
                    <a:lumMod val="75000"/>
                  </a:schemeClr>
                </a:gs>
                <a:gs pos="0">
                  <a:schemeClr val="accent4"/>
                </a:gs>
                <a:gs pos="100000">
                  <a:schemeClr val="accent4">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23CFE21-D71A-9CE4-7785-78B57C58B572}"/>
                </a:ext>
              </a:extLst>
            </p:cNvPr>
            <p:cNvPicPr>
              <a:picLocks noChangeAspect="1"/>
            </p:cNvPicPr>
            <p:nvPr/>
          </p:nvPicPr>
          <p:blipFill rotWithShape="1">
            <a:blip r:embed="rId2"/>
            <a:srcRect l="17630" t="15063" r="19552" b="27497"/>
            <a:stretch/>
          </p:blipFill>
          <p:spPr>
            <a:xfrm>
              <a:off x="6393042" y="942548"/>
              <a:ext cx="1005840" cy="974733"/>
            </a:xfrm>
            <a:prstGeom prst="rect">
              <a:avLst/>
            </a:prstGeom>
          </p:spPr>
        </p:pic>
      </p:grpSp>
      <p:sp>
        <p:nvSpPr>
          <p:cNvPr id="7" name="TextBox 6">
            <a:extLst>
              <a:ext uri="{FF2B5EF4-FFF2-40B4-BE49-F238E27FC236}">
                <a16:creationId xmlns:a16="http://schemas.microsoft.com/office/drawing/2014/main" id="{EFBCFBF4-BAD6-32F0-656C-23A3A4D5C750}"/>
              </a:ext>
            </a:extLst>
          </p:cNvPr>
          <p:cNvSpPr txBox="1"/>
          <p:nvPr/>
        </p:nvSpPr>
        <p:spPr>
          <a:xfrm>
            <a:off x="86023" y="2214277"/>
            <a:ext cx="1666247" cy="523220"/>
          </a:xfrm>
          <a:prstGeom prst="rect">
            <a:avLst/>
          </a:prstGeom>
          <a:noFill/>
        </p:spPr>
        <p:txBody>
          <a:bodyPr wrap="square" rtlCol="0">
            <a:spAutoFit/>
          </a:bodyPr>
          <a:lstStyle/>
          <a:p>
            <a:pPr algn="ctr"/>
            <a:r>
              <a:rPr lang="en-US" sz="2800" dirty="0">
                <a:solidFill>
                  <a:schemeClr val="tx2">
                    <a:lumMod val="75000"/>
                  </a:schemeClr>
                </a:solidFill>
              </a:rPr>
              <a:t>Algorithm</a:t>
            </a:r>
            <a:r>
              <a:rPr lang="en-US" sz="2800" dirty="0">
                <a:solidFill>
                  <a:srgbClr val="FFC000"/>
                </a:solidFill>
              </a:rPr>
              <a:t> </a:t>
            </a:r>
          </a:p>
        </p:txBody>
      </p:sp>
      <p:grpSp>
        <p:nvGrpSpPr>
          <p:cNvPr id="8" name="Group 7">
            <a:extLst>
              <a:ext uri="{FF2B5EF4-FFF2-40B4-BE49-F238E27FC236}">
                <a16:creationId xmlns:a16="http://schemas.microsoft.com/office/drawing/2014/main" id="{BB0F0578-72C8-3EFF-522C-4DF130FF3F24}"/>
              </a:ext>
            </a:extLst>
          </p:cNvPr>
          <p:cNvGrpSpPr/>
          <p:nvPr/>
        </p:nvGrpSpPr>
        <p:grpSpPr>
          <a:xfrm>
            <a:off x="408613" y="3166398"/>
            <a:ext cx="1124712" cy="1078992"/>
            <a:chOff x="3671296" y="3101183"/>
            <a:chExt cx="1188720" cy="1097280"/>
          </a:xfrm>
        </p:grpSpPr>
        <p:sp>
          <p:nvSpPr>
            <p:cNvPr id="9" name="Snip Same Side Corner Rectangle 12">
              <a:extLst>
                <a:ext uri="{FF2B5EF4-FFF2-40B4-BE49-F238E27FC236}">
                  <a16:creationId xmlns:a16="http://schemas.microsoft.com/office/drawing/2014/main" id="{C6160C30-D52B-2EEC-2BF0-640B0DAD1C47}"/>
                </a:ext>
              </a:extLst>
            </p:cNvPr>
            <p:cNvSpPr/>
            <p:nvPr/>
          </p:nvSpPr>
          <p:spPr>
            <a:xfrm>
              <a:off x="3671296" y="3101183"/>
              <a:ext cx="1188720" cy="1097280"/>
            </a:xfrm>
            <a:prstGeom prst="snip2SameRect">
              <a:avLst/>
            </a:prstGeom>
            <a:solidFill>
              <a:srgbClr val="FD5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484A92-E050-63B9-D7D2-AC04D858C9B4}"/>
                </a:ext>
              </a:extLst>
            </p:cNvPr>
            <p:cNvGrpSpPr/>
            <p:nvPr/>
          </p:nvGrpSpPr>
          <p:grpSpPr>
            <a:xfrm>
              <a:off x="3808457" y="3146903"/>
              <a:ext cx="914400" cy="1005840"/>
              <a:chOff x="3808457" y="3146903"/>
              <a:chExt cx="914400" cy="1005840"/>
            </a:xfrm>
          </p:grpSpPr>
          <p:pic>
            <p:nvPicPr>
              <p:cNvPr id="11" name="Picture 10">
                <a:extLst>
                  <a:ext uri="{FF2B5EF4-FFF2-40B4-BE49-F238E27FC236}">
                    <a16:creationId xmlns:a16="http://schemas.microsoft.com/office/drawing/2014/main" id="{E599F1CE-FC85-243C-09D7-8F557B76427C}"/>
                  </a:ext>
                </a:extLst>
              </p:cNvPr>
              <p:cNvPicPr>
                <a:picLocks noChangeAspect="1"/>
              </p:cNvPicPr>
              <p:nvPr/>
            </p:nvPicPr>
            <p:blipFill rotWithShape="1">
              <a:blip r:embed="rId3"/>
              <a:srcRect l="8526" t="6586" r="9905" b="9335"/>
              <a:stretch/>
            </p:blipFill>
            <p:spPr>
              <a:xfrm>
                <a:off x="3808457" y="3146903"/>
                <a:ext cx="914400" cy="1005840"/>
              </a:xfrm>
              <a:prstGeom prst="rect">
                <a:avLst/>
              </a:prstGeom>
            </p:spPr>
          </p:pic>
          <p:pic>
            <p:nvPicPr>
              <p:cNvPr id="12" name="Picture 11">
                <a:extLst>
                  <a:ext uri="{FF2B5EF4-FFF2-40B4-BE49-F238E27FC236}">
                    <a16:creationId xmlns:a16="http://schemas.microsoft.com/office/drawing/2014/main" id="{BA300B03-E3D4-2E7E-FD85-7E55BA6A2C34}"/>
                  </a:ext>
                </a:extLst>
              </p:cNvPr>
              <p:cNvPicPr>
                <a:picLocks noChangeAspect="1"/>
              </p:cNvPicPr>
              <p:nvPr/>
            </p:nvPicPr>
            <p:blipFill rotWithShape="1">
              <a:blip r:embed="rId4"/>
              <a:srcRect l="48762" t="10354" r="9827" b="31920"/>
              <a:stretch/>
            </p:blipFill>
            <p:spPr>
              <a:xfrm>
                <a:off x="4098251" y="3463029"/>
                <a:ext cx="334811" cy="498052"/>
              </a:xfrm>
              <a:prstGeom prst="rect">
                <a:avLst/>
              </a:prstGeom>
            </p:spPr>
          </p:pic>
        </p:grpSp>
      </p:grpSp>
      <p:sp>
        <p:nvSpPr>
          <p:cNvPr id="13" name="TextBox 12">
            <a:extLst>
              <a:ext uri="{FF2B5EF4-FFF2-40B4-BE49-F238E27FC236}">
                <a16:creationId xmlns:a16="http://schemas.microsoft.com/office/drawing/2014/main" id="{840EB0B7-AEDA-3E40-0223-297479951E9D}"/>
              </a:ext>
            </a:extLst>
          </p:cNvPr>
          <p:cNvSpPr txBox="1"/>
          <p:nvPr/>
        </p:nvSpPr>
        <p:spPr>
          <a:xfrm>
            <a:off x="250331" y="4242767"/>
            <a:ext cx="1440431" cy="523220"/>
          </a:xfrm>
          <a:prstGeom prst="rect">
            <a:avLst/>
          </a:prstGeom>
          <a:noFill/>
        </p:spPr>
        <p:txBody>
          <a:bodyPr wrap="square" rtlCol="0">
            <a:spAutoFit/>
          </a:bodyPr>
          <a:lstStyle/>
          <a:p>
            <a:pPr algn="ctr"/>
            <a:r>
              <a:rPr lang="en-US" sz="2800" dirty="0">
                <a:solidFill>
                  <a:schemeClr val="tx2">
                    <a:lumMod val="75000"/>
                  </a:schemeClr>
                </a:solidFill>
              </a:rPr>
              <a:t>Model</a:t>
            </a:r>
            <a:r>
              <a:rPr lang="en-US" sz="2800" dirty="0">
                <a:solidFill>
                  <a:srgbClr val="FFC000"/>
                </a:solidFill>
              </a:rPr>
              <a:t>  </a:t>
            </a:r>
          </a:p>
        </p:txBody>
      </p:sp>
      <p:sp>
        <p:nvSpPr>
          <p:cNvPr id="20" name="Content Placeholder 1">
            <a:extLst>
              <a:ext uri="{FF2B5EF4-FFF2-40B4-BE49-F238E27FC236}">
                <a16:creationId xmlns:a16="http://schemas.microsoft.com/office/drawing/2014/main" id="{49D4656E-FCA3-AA76-DDA5-4EAA35977AE7}"/>
              </a:ext>
            </a:extLst>
          </p:cNvPr>
          <p:cNvSpPr txBox="1">
            <a:spLocks/>
          </p:cNvSpPr>
          <p:nvPr/>
        </p:nvSpPr>
        <p:spPr>
          <a:xfrm>
            <a:off x="1958389" y="1025598"/>
            <a:ext cx="9695223" cy="5585402"/>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A method, function, </a:t>
            </a:r>
            <a:r>
              <a:rPr lang="en-US" dirty="0">
                <a:solidFill>
                  <a:srgbClr val="C00000"/>
                </a:solidFill>
              </a:rPr>
              <a:t>or series of instructions </a:t>
            </a:r>
            <a:r>
              <a:rPr lang="en-US" dirty="0"/>
              <a:t>used to </a:t>
            </a:r>
            <a:r>
              <a:rPr lang="en-US" dirty="0">
                <a:solidFill>
                  <a:srgbClr val="C00000"/>
                </a:solidFill>
              </a:rPr>
              <a:t>generate a machine learning model. </a:t>
            </a:r>
          </a:p>
          <a:p>
            <a:pPr>
              <a:buClr>
                <a:schemeClr val="accent6"/>
              </a:buClr>
            </a:pPr>
            <a:r>
              <a:rPr lang="en-US" b="1" dirty="0">
                <a:solidFill>
                  <a:schemeClr val="tx2">
                    <a:lumMod val="75000"/>
                  </a:schemeClr>
                </a:solidFill>
              </a:rPr>
              <a:t>Examples:</a:t>
            </a:r>
            <a:r>
              <a:rPr lang="en-US" b="1" dirty="0"/>
              <a:t> </a:t>
            </a:r>
            <a:r>
              <a:rPr lang="en-US" dirty="0"/>
              <a:t>include </a:t>
            </a:r>
            <a:r>
              <a:rPr lang="en-US" dirty="0">
                <a:solidFill>
                  <a:srgbClr val="C00000"/>
                </a:solidFill>
              </a:rPr>
              <a:t>linear regression, decision trees, support vector machines</a:t>
            </a:r>
            <a:r>
              <a:rPr lang="en-US" dirty="0"/>
              <a:t>, and Naïve Bayes.</a:t>
            </a:r>
          </a:p>
          <a:p>
            <a:pPr>
              <a:buClr>
                <a:schemeClr val="accent6"/>
              </a:buClr>
            </a:pPr>
            <a:endParaRPr lang="en-US" dirty="0"/>
          </a:p>
          <a:p>
            <a:pPr>
              <a:buClr>
                <a:schemeClr val="accent6"/>
              </a:buClr>
            </a:pPr>
            <a:r>
              <a:rPr lang="en-US" dirty="0"/>
              <a:t>A mathematical representation of a </a:t>
            </a:r>
            <a:r>
              <a:rPr lang="en-US" dirty="0">
                <a:solidFill>
                  <a:srgbClr val="C00000"/>
                </a:solidFill>
              </a:rPr>
              <a:t>real-world process learned </a:t>
            </a:r>
            <a:r>
              <a:rPr lang="en-US" dirty="0"/>
              <a:t>from data.</a:t>
            </a:r>
          </a:p>
          <a:p>
            <a:pPr>
              <a:buClr>
                <a:schemeClr val="accent6"/>
              </a:buClr>
            </a:pPr>
            <a:r>
              <a:rPr lang="en-US" dirty="0"/>
              <a:t>A model defines the relationship between </a:t>
            </a:r>
            <a:r>
              <a:rPr lang="en-US" dirty="0">
                <a:solidFill>
                  <a:srgbClr val="C00000"/>
                </a:solidFill>
              </a:rPr>
              <a:t>features and label</a:t>
            </a:r>
            <a:r>
              <a:rPr lang="en-US" dirty="0"/>
              <a:t>. </a:t>
            </a:r>
          </a:p>
          <a:p>
            <a:pPr>
              <a:buClr>
                <a:schemeClr val="accent6"/>
              </a:buClr>
            </a:pPr>
            <a:r>
              <a:rPr lang="en-US" dirty="0"/>
              <a:t>Models are created/learned </a:t>
            </a:r>
            <a:r>
              <a:rPr lang="en-US" dirty="0">
                <a:solidFill>
                  <a:srgbClr val="C00000"/>
                </a:solidFill>
              </a:rPr>
              <a:t>when you train an algorithm on a dataset</a:t>
            </a:r>
            <a:r>
              <a:rPr lang="en-US" dirty="0"/>
              <a:t>.</a:t>
            </a:r>
          </a:p>
          <a:p>
            <a:pPr>
              <a:buClr>
                <a:schemeClr val="accent6"/>
              </a:buClr>
            </a:pPr>
            <a:r>
              <a:rPr lang="en-US" b="1" dirty="0">
                <a:solidFill>
                  <a:schemeClr val="tx2">
                    <a:lumMod val="75000"/>
                  </a:schemeClr>
                </a:solidFill>
              </a:rPr>
              <a:t>Example: </a:t>
            </a:r>
            <a:r>
              <a:rPr lang="en-US" dirty="0"/>
              <a:t>A spam filter</a:t>
            </a:r>
          </a:p>
        </p:txBody>
      </p:sp>
    </p:spTree>
    <p:extLst>
      <p:ext uri="{BB962C8B-B14F-4D97-AF65-F5344CB8AC3E}">
        <p14:creationId xmlns:p14="http://schemas.microsoft.com/office/powerpoint/2010/main" val="221095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7243B-B8DE-6695-E4AC-03A12FBBFD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DB5DF6-90A3-9BF7-8FB9-206963C9BE3C}"/>
              </a:ext>
            </a:extLst>
          </p:cNvPr>
          <p:cNvSpPr>
            <a:spLocks noGrp="1"/>
          </p:cNvSpPr>
          <p:nvPr>
            <p:ph type="title"/>
          </p:nvPr>
        </p:nvSpPr>
        <p:spPr>
          <a:xfrm>
            <a:off x="0" y="1"/>
            <a:ext cx="12192000" cy="711200"/>
          </a:xfrm>
        </p:spPr>
        <p:txBody>
          <a:bodyPr>
            <a:normAutofit/>
          </a:bodyPr>
          <a:lstStyle/>
          <a:p>
            <a:r>
              <a:rPr lang="en-US" dirty="0"/>
              <a:t>ML Terminology</a:t>
            </a:r>
          </a:p>
        </p:txBody>
      </p:sp>
      <p:sp>
        <p:nvSpPr>
          <p:cNvPr id="13" name="TextBox 12">
            <a:extLst>
              <a:ext uri="{FF2B5EF4-FFF2-40B4-BE49-F238E27FC236}">
                <a16:creationId xmlns:a16="http://schemas.microsoft.com/office/drawing/2014/main" id="{EFB67AAC-7A2B-D68D-21F3-68B22E70F805}"/>
              </a:ext>
            </a:extLst>
          </p:cNvPr>
          <p:cNvSpPr txBox="1"/>
          <p:nvPr/>
        </p:nvSpPr>
        <p:spPr>
          <a:xfrm>
            <a:off x="357654" y="2081568"/>
            <a:ext cx="1440431" cy="523220"/>
          </a:xfrm>
          <a:prstGeom prst="rect">
            <a:avLst/>
          </a:prstGeom>
          <a:noFill/>
        </p:spPr>
        <p:txBody>
          <a:bodyPr wrap="square" rtlCol="0">
            <a:spAutoFit/>
          </a:bodyPr>
          <a:lstStyle/>
          <a:p>
            <a:pPr algn="ctr"/>
            <a:r>
              <a:rPr lang="en-US" sz="2800" dirty="0">
                <a:solidFill>
                  <a:schemeClr val="tx2">
                    <a:lumMod val="75000"/>
                  </a:schemeClr>
                </a:solidFill>
              </a:rPr>
              <a:t>Feature</a:t>
            </a:r>
            <a:r>
              <a:rPr lang="en-US" sz="2800" dirty="0">
                <a:solidFill>
                  <a:srgbClr val="FFC000"/>
                </a:solidFill>
              </a:rPr>
              <a:t>  </a:t>
            </a:r>
          </a:p>
        </p:txBody>
      </p:sp>
      <p:sp>
        <p:nvSpPr>
          <p:cNvPr id="14" name="TextBox 13">
            <a:extLst>
              <a:ext uri="{FF2B5EF4-FFF2-40B4-BE49-F238E27FC236}">
                <a16:creationId xmlns:a16="http://schemas.microsoft.com/office/drawing/2014/main" id="{5FA09FB7-19F4-D5D6-C842-B0C6E80EF20B}"/>
              </a:ext>
            </a:extLst>
          </p:cNvPr>
          <p:cNvSpPr txBox="1"/>
          <p:nvPr/>
        </p:nvSpPr>
        <p:spPr>
          <a:xfrm>
            <a:off x="357654" y="4799183"/>
            <a:ext cx="1440431" cy="523220"/>
          </a:xfrm>
          <a:prstGeom prst="rect">
            <a:avLst/>
          </a:prstGeom>
          <a:noFill/>
        </p:spPr>
        <p:txBody>
          <a:bodyPr wrap="square" rtlCol="0">
            <a:spAutoFit/>
          </a:bodyPr>
          <a:lstStyle/>
          <a:p>
            <a:pPr algn="ctr"/>
            <a:r>
              <a:rPr lang="en-US" sz="2800" dirty="0">
                <a:solidFill>
                  <a:schemeClr val="tx2">
                    <a:lumMod val="75000"/>
                  </a:schemeClr>
                </a:solidFill>
              </a:rPr>
              <a:t>Label</a:t>
            </a:r>
            <a:r>
              <a:rPr lang="en-US" sz="2800" dirty="0">
                <a:solidFill>
                  <a:srgbClr val="FFC000"/>
                </a:solidFill>
              </a:rPr>
              <a:t>  </a:t>
            </a:r>
          </a:p>
        </p:txBody>
      </p:sp>
      <p:grpSp>
        <p:nvGrpSpPr>
          <p:cNvPr id="15" name="Group 14">
            <a:extLst>
              <a:ext uri="{FF2B5EF4-FFF2-40B4-BE49-F238E27FC236}">
                <a16:creationId xmlns:a16="http://schemas.microsoft.com/office/drawing/2014/main" id="{37295192-4067-7FA2-6E28-2BCF7A0E1982}"/>
              </a:ext>
            </a:extLst>
          </p:cNvPr>
          <p:cNvGrpSpPr/>
          <p:nvPr/>
        </p:nvGrpSpPr>
        <p:grpSpPr>
          <a:xfrm>
            <a:off x="549079" y="1186220"/>
            <a:ext cx="1177652" cy="954846"/>
            <a:chOff x="3753412" y="2677291"/>
            <a:chExt cx="1188720" cy="1188720"/>
          </a:xfrm>
        </p:grpSpPr>
        <p:sp>
          <p:nvSpPr>
            <p:cNvPr id="16" name="Round Diagonal Corner Rectangle 18">
              <a:extLst>
                <a:ext uri="{FF2B5EF4-FFF2-40B4-BE49-F238E27FC236}">
                  <a16:creationId xmlns:a16="http://schemas.microsoft.com/office/drawing/2014/main" id="{04216E29-CF9F-1B51-948E-BF636B8956BB}"/>
                </a:ext>
              </a:extLst>
            </p:cNvPr>
            <p:cNvSpPr/>
            <p:nvPr/>
          </p:nvSpPr>
          <p:spPr>
            <a:xfrm>
              <a:off x="3753412" y="2723011"/>
              <a:ext cx="1188720" cy="1097280"/>
            </a:xfrm>
            <a:prstGeom prst="round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7" name="Picture 16">
              <a:extLst>
                <a:ext uri="{FF2B5EF4-FFF2-40B4-BE49-F238E27FC236}">
                  <a16:creationId xmlns:a16="http://schemas.microsoft.com/office/drawing/2014/main" id="{37B42E1F-0227-53BA-B2B3-CD3316FA713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53412" y="2677291"/>
              <a:ext cx="1162537" cy="1188720"/>
            </a:xfrm>
            <a:prstGeom prst="rect">
              <a:avLst/>
            </a:prstGeom>
          </p:spPr>
        </p:pic>
      </p:grpSp>
      <p:grpSp>
        <p:nvGrpSpPr>
          <p:cNvPr id="18" name="Group 17">
            <a:extLst>
              <a:ext uri="{FF2B5EF4-FFF2-40B4-BE49-F238E27FC236}">
                <a16:creationId xmlns:a16="http://schemas.microsoft.com/office/drawing/2014/main" id="{DE5C6328-233D-918F-30B3-044EE357E2FE}"/>
              </a:ext>
            </a:extLst>
          </p:cNvPr>
          <p:cNvGrpSpPr/>
          <p:nvPr/>
        </p:nvGrpSpPr>
        <p:grpSpPr>
          <a:xfrm>
            <a:off x="490191" y="3975155"/>
            <a:ext cx="1158381" cy="702636"/>
            <a:chOff x="4443991" y="1663817"/>
            <a:chExt cx="1124712" cy="998171"/>
          </a:xfrm>
        </p:grpSpPr>
        <p:sp>
          <p:nvSpPr>
            <p:cNvPr id="19" name="Teardrop 18">
              <a:extLst>
                <a:ext uri="{FF2B5EF4-FFF2-40B4-BE49-F238E27FC236}">
                  <a16:creationId xmlns:a16="http://schemas.microsoft.com/office/drawing/2014/main" id="{99C6F062-7814-B253-5FD3-5546621D501F}"/>
                </a:ext>
              </a:extLst>
            </p:cNvPr>
            <p:cNvSpPr/>
            <p:nvPr/>
          </p:nvSpPr>
          <p:spPr>
            <a:xfrm rot="13487575">
              <a:off x="4443991" y="1663817"/>
              <a:ext cx="1124712" cy="998171"/>
            </a:xfrm>
            <a:prstGeom prst="teardrop">
              <a:avLst/>
            </a:prstGeom>
            <a:gradFill flip="none" rotWithShape="1">
              <a:gsLst>
                <a:gs pos="66000">
                  <a:schemeClr val="accent4">
                    <a:lumMod val="75000"/>
                  </a:schemeClr>
                </a:gs>
                <a:gs pos="0">
                  <a:schemeClr val="accent4"/>
                </a:gs>
                <a:gs pos="100000">
                  <a:schemeClr val="accent4">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1224AA8-6DAE-7FDD-12DB-067DD9E2834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71961" y="1717535"/>
              <a:ext cx="640080" cy="889601"/>
            </a:xfrm>
            <a:prstGeom prst="rect">
              <a:avLst/>
            </a:prstGeom>
          </p:spPr>
        </p:pic>
      </p:grpSp>
      <p:sp>
        <p:nvSpPr>
          <p:cNvPr id="21" name="Content Placeholder 1">
            <a:extLst>
              <a:ext uri="{FF2B5EF4-FFF2-40B4-BE49-F238E27FC236}">
                <a16:creationId xmlns:a16="http://schemas.microsoft.com/office/drawing/2014/main" id="{DB0D6221-E8D9-1964-330D-86BEDC515526}"/>
              </a:ext>
            </a:extLst>
          </p:cNvPr>
          <p:cNvSpPr txBox="1">
            <a:spLocks/>
          </p:cNvSpPr>
          <p:nvPr/>
        </p:nvSpPr>
        <p:spPr>
          <a:xfrm>
            <a:off x="2014943" y="1133521"/>
            <a:ext cx="9819403" cy="5585402"/>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With respect to a dataset, a feature </a:t>
            </a:r>
            <a:r>
              <a:rPr lang="en-US" dirty="0">
                <a:solidFill>
                  <a:srgbClr val="C00000"/>
                </a:solidFill>
              </a:rPr>
              <a:t>represents an attribute </a:t>
            </a:r>
            <a:r>
              <a:rPr lang="en-US" dirty="0"/>
              <a:t>and value combination. </a:t>
            </a:r>
          </a:p>
          <a:p>
            <a:pPr>
              <a:buClr>
                <a:schemeClr val="accent6"/>
              </a:buClr>
            </a:pPr>
            <a:r>
              <a:rPr lang="en-US" dirty="0"/>
              <a:t>A Feature is the input </a:t>
            </a:r>
            <a:r>
              <a:rPr lang="en-US" dirty="0">
                <a:solidFill>
                  <a:srgbClr val="C00000"/>
                </a:solidFill>
              </a:rPr>
              <a:t>used for prediction or classification</a:t>
            </a:r>
            <a:r>
              <a:rPr lang="en-US" dirty="0"/>
              <a:t>. </a:t>
            </a:r>
          </a:p>
          <a:p>
            <a:pPr>
              <a:buClr>
                <a:schemeClr val="accent6"/>
              </a:buClr>
            </a:pPr>
            <a:r>
              <a:rPr lang="en-US" dirty="0"/>
              <a:t>Input variables for the model </a:t>
            </a:r>
          </a:p>
          <a:p>
            <a:pPr>
              <a:buClr>
                <a:schemeClr val="accent6"/>
              </a:buClr>
            </a:pPr>
            <a:r>
              <a:rPr lang="en-US" b="1" dirty="0">
                <a:solidFill>
                  <a:schemeClr val="tx2">
                    <a:lumMod val="75000"/>
                  </a:schemeClr>
                </a:solidFill>
              </a:rPr>
              <a:t>Example : </a:t>
            </a:r>
            <a:r>
              <a:rPr lang="en-US" dirty="0"/>
              <a:t>"email length" and "presence of keywords”</a:t>
            </a:r>
          </a:p>
          <a:p>
            <a:pPr marL="0" indent="0">
              <a:buClr>
                <a:schemeClr val="accent6"/>
              </a:buClr>
              <a:buNone/>
            </a:pPr>
            <a:endParaRPr lang="en-US" dirty="0"/>
          </a:p>
          <a:p>
            <a:pPr>
              <a:buClr>
                <a:schemeClr val="accent6"/>
              </a:buClr>
            </a:pPr>
            <a:r>
              <a:rPr lang="en-US" dirty="0"/>
              <a:t>In supervised learning, a </a:t>
            </a:r>
            <a:r>
              <a:rPr lang="en-US" dirty="0">
                <a:solidFill>
                  <a:srgbClr val="C00000"/>
                </a:solidFill>
              </a:rPr>
              <a:t>label is the "answer" or "result" </a:t>
            </a:r>
            <a:r>
              <a:rPr lang="en-US" dirty="0"/>
              <a:t>portion of an Model.</a:t>
            </a:r>
          </a:p>
          <a:p>
            <a:pPr>
              <a:buClr>
                <a:schemeClr val="accent6"/>
              </a:buClr>
            </a:pPr>
            <a:r>
              <a:rPr lang="en-US" dirty="0">
                <a:solidFill>
                  <a:srgbClr val="C00000"/>
                </a:solidFill>
              </a:rPr>
              <a:t>Target outcomes</a:t>
            </a:r>
            <a:r>
              <a:rPr lang="en-US" dirty="0"/>
              <a:t>.</a:t>
            </a:r>
          </a:p>
          <a:p>
            <a:pPr>
              <a:buClr>
                <a:schemeClr val="accent6"/>
              </a:buClr>
            </a:pPr>
            <a:r>
              <a:rPr lang="en-US" b="1" dirty="0">
                <a:solidFill>
                  <a:schemeClr val="tx2">
                    <a:lumMod val="75000"/>
                  </a:schemeClr>
                </a:solidFill>
              </a:rPr>
              <a:t>Example: </a:t>
            </a:r>
            <a:r>
              <a:rPr lang="en-US" dirty="0"/>
              <a:t>"Spam" or "Not Spam"</a:t>
            </a:r>
          </a:p>
        </p:txBody>
      </p:sp>
    </p:spTree>
    <p:extLst>
      <p:ext uri="{BB962C8B-B14F-4D97-AF65-F5344CB8AC3E}">
        <p14:creationId xmlns:p14="http://schemas.microsoft.com/office/powerpoint/2010/main" val="195584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B265E-AD8F-A1BB-115F-D2A1F2A249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111914-AB2F-CA10-9031-A5010138DEBD}"/>
              </a:ext>
            </a:extLst>
          </p:cNvPr>
          <p:cNvSpPr>
            <a:spLocks noGrp="1"/>
          </p:cNvSpPr>
          <p:nvPr>
            <p:ph type="title"/>
          </p:nvPr>
        </p:nvSpPr>
        <p:spPr>
          <a:xfrm>
            <a:off x="0" y="1"/>
            <a:ext cx="12192000" cy="711200"/>
          </a:xfrm>
        </p:spPr>
        <p:txBody>
          <a:bodyPr>
            <a:normAutofit/>
          </a:bodyPr>
          <a:lstStyle/>
          <a:p>
            <a:r>
              <a:rPr lang="en-US" dirty="0"/>
              <a:t>ML Terminology</a:t>
            </a:r>
          </a:p>
        </p:txBody>
      </p:sp>
      <p:sp>
        <p:nvSpPr>
          <p:cNvPr id="2" name="TextBox 1">
            <a:extLst>
              <a:ext uri="{FF2B5EF4-FFF2-40B4-BE49-F238E27FC236}">
                <a16:creationId xmlns:a16="http://schemas.microsoft.com/office/drawing/2014/main" id="{5EF5A3CD-3D74-1B37-341B-C929A5CD1F1B}"/>
              </a:ext>
            </a:extLst>
          </p:cNvPr>
          <p:cNvSpPr txBox="1"/>
          <p:nvPr/>
        </p:nvSpPr>
        <p:spPr>
          <a:xfrm>
            <a:off x="194791" y="1950620"/>
            <a:ext cx="1440431" cy="523220"/>
          </a:xfrm>
          <a:prstGeom prst="rect">
            <a:avLst/>
          </a:prstGeom>
          <a:noFill/>
        </p:spPr>
        <p:txBody>
          <a:bodyPr wrap="square" rtlCol="0">
            <a:spAutoFit/>
          </a:bodyPr>
          <a:lstStyle/>
          <a:p>
            <a:pPr algn="ctr"/>
            <a:r>
              <a:rPr lang="en-US" sz="2800" dirty="0">
                <a:solidFill>
                  <a:schemeClr val="tx2">
                    <a:lumMod val="75000"/>
                  </a:schemeClr>
                </a:solidFill>
              </a:rPr>
              <a:t>Training   </a:t>
            </a:r>
          </a:p>
        </p:txBody>
      </p:sp>
      <p:sp>
        <p:nvSpPr>
          <p:cNvPr id="3" name="TextBox 2">
            <a:extLst>
              <a:ext uri="{FF2B5EF4-FFF2-40B4-BE49-F238E27FC236}">
                <a16:creationId xmlns:a16="http://schemas.microsoft.com/office/drawing/2014/main" id="{91B30A60-F456-3FCE-3EBF-8693B13F972B}"/>
              </a:ext>
            </a:extLst>
          </p:cNvPr>
          <p:cNvSpPr txBox="1"/>
          <p:nvPr/>
        </p:nvSpPr>
        <p:spPr>
          <a:xfrm>
            <a:off x="104430" y="4945502"/>
            <a:ext cx="1440431" cy="523220"/>
          </a:xfrm>
          <a:prstGeom prst="rect">
            <a:avLst/>
          </a:prstGeom>
          <a:noFill/>
        </p:spPr>
        <p:txBody>
          <a:bodyPr wrap="square" rtlCol="0">
            <a:spAutoFit/>
          </a:bodyPr>
          <a:lstStyle/>
          <a:p>
            <a:pPr algn="ctr"/>
            <a:r>
              <a:rPr lang="en-US" sz="2800" dirty="0">
                <a:solidFill>
                  <a:schemeClr val="tx2">
                    <a:lumMod val="75000"/>
                  </a:schemeClr>
                </a:solidFill>
              </a:rPr>
              <a:t>Testing</a:t>
            </a:r>
            <a:r>
              <a:rPr lang="en-US" sz="2800" dirty="0">
                <a:solidFill>
                  <a:srgbClr val="FFC000"/>
                </a:solidFill>
              </a:rPr>
              <a:t>  </a:t>
            </a:r>
          </a:p>
        </p:txBody>
      </p:sp>
      <p:grpSp>
        <p:nvGrpSpPr>
          <p:cNvPr id="5" name="Group 4">
            <a:extLst>
              <a:ext uri="{FF2B5EF4-FFF2-40B4-BE49-F238E27FC236}">
                <a16:creationId xmlns:a16="http://schemas.microsoft.com/office/drawing/2014/main" id="{7C8BCE2A-80D8-1767-6BA5-C1957C4B3B19}"/>
              </a:ext>
            </a:extLst>
          </p:cNvPr>
          <p:cNvGrpSpPr/>
          <p:nvPr/>
        </p:nvGrpSpPr>
        <p:grpSpPr>
          <a:xfrm>
            <a:off x="305124" y="1061638"/>
            <a:ext cx="1151182" cy="958338"/>
            <a:chOff x="4760259" y="1903673"/>
            <a:chExt cx="1369996" cy="1296727"/>
          </a:xfrm>
        </p:grpSpPr>
        <p:sp>
          <p:nvSpPr>
            <p:cNvPr id="6" name="Bevel 15">
              <a:extLst>
                <a:ext uri="{FF2B5EF4-FFF2-40B4-BE49-F238E27FC236}">
                  <a16:creationId xmlns:a16="http://schemas.microsoft.com/office/drawing/2014/main" id="{0AD4BA07-8074-6B7C-9C76-D0283F8D5C6F}"/>
                </a:ext>
              </a:extLst>
            </p:cNvPr>
            <p:cNvSpPr/>
            <p:nvPr/>
          </p:nvSpPr>
          <p:spPr>
            <a:xfrm>
              <a:off x="4760259" y="1903673"/>
              <a:ext cx="1369996" cy="1296727"/>
            </a:xfrm>
            <a:prstGeom prst="bevel">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2DFFF07-16C2-D68B-DFCF-B24BA2214A0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915779" y="2009101"/>
              <a:ext cx="1097280" cy="1097280"/>
            </a:xfrm>
            <a:prstGeom prst="rect">
              <a:avLst/>
            </a:prstGeom>
          </p:spPr>
        </p:pic>
      </p:grpSp>
      <p:grpSp>
        <p:nvGrpSpPr>
          <p:cNvPr id="8" name="Group 7">
            <a:extLst>
              <a:ext uri="{FF2B5EF4-FFF2-40B4-BE49-F238E27FC236}">
                <a16:creationId xmlns:a16="http://schemas.microsoft.com/office/drawing/2014/main" id="{29E02C78-8561-2F64-F53A-6195C135E470}"/>
              </a:ext>
            </a:extLst>
          </p:cNvPr>
          <p:cNvGrpSpPr/>
          <p:nvPr/>
        </p:nvGrpSpPr>
        <p:grpSpPr>
          <a:xfrm>
            <a:off x="121359" y="4174145"/>
            <a:ext cx="1309042" cy="744597"/>
            <a:chOff x="5724603" y="2575021"/>
            <a:chExt cx="1737360" cy="1080000"/>
          </a:xfrm>
        </p:grpSpPr>
        <p:sp>
          <p:nvSpPr>
            <p:cNvPr id="9" name="Rounded Rectangle 25">
              <a:extLst>
                <a:ext uri="{FF2B5EF4-FFF2-40B4-BE49-F238E27FC236}">
                  <a16:creationId xmlns:a16="http://schemas.microsoft.com/office/drawing/2014/main" id="{1FFC6183-8BE2-3A07-2FE8-6D8DD7457924}"/>
                </a:ext>
              </a:extLst>
            </p:cNvPr>
            <p:cNvSpPr/>
            <p:nvPr/>
          </p:nvSpPr>
          <p:spPr>
            <a:xfrm>
              <a:off x="5724603" y="2575021"/>
              <a:ext cx="1737360" cy="1080000"/>
            </a:xfrm>
            <a:prstGeom prst="roundRect">
              <a:avLst>
                <a:gd name="adj" fmla="val 50000"/>
              </a:avLst>
            </a:prstGeom>
            <a:gradFill flip="none" rotWithShape="1">
              <a:gsLst>
                <a:gs pos="66000">
                  <a:schemeClr val="accent4">
                    <a:lumMod val="75000"/>
                  </a:schemeClr>
                </a:gs>
                <a:gs pos="0">
                  <a:schemeClr val="accent4"/>
                </a:gs>
                <a:gs pos="100000">
                  <a:schemeClr val="accent4">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FF00B35-EA7E-C72A-5B51-21BC5F641E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0363" y="2612101"/>
              <a:ext cx="1005840" cy="1005840"/>
            </a:xfrm>
            <a:prstGeom prst="rect">
              <a:avLst/>
            </a:prstGeom>
          </p:spPr>
        </p:pic>
      </p:grpSp>
      <p:sp>
        <p:nvSpPr>
          <p:cNvPr id="11" name="Content Placeholder 1">
            <a:extLst>
              <a:ext uri="{FF2B5EF4-FFF2-40B4-BE49-F238E27FC236}">
                <a16:creationId xmlns:a16="http://schemas.microsoft.com/office/drawing/2014/main" id="{4BB7C1B6-90D0-0452-04A8-738813A7F793}"/>
              </a:ext>
            </a:extLst>
          </p:cNvPr>
          <p:cNvSpPr>
            <a:spLocks noGrp="1"/>
          </p:cNvSpPr>
          <p:nvPr>
            <p:ph idx="1"/>
          </p:nvPr>
        </p:nvSpPr>
        <p:spPr>
          <a:xfrm>
            <a:off x="1633417" y="1079562"/>
            <a:ext cx="10005427" cy="5585402"/>
          </a:xfrm>
        </p:spPr>
        <p:txBody>
          <a:bodyPr>
            <a:normAutofit/>
          </a:bodyPr>
          <a:lstStyle/>
          <a:p>
            <a:r>
              <a:rPr lang="en-US" dirty="0"/>
              <a:t>Data used to </a:t>
            </a:r>
            <a:r>
              <a:rPr lang="en-US" dirty="0">
                <a:solidFill>
                  <a:srgbClr val="C00000"/>
                </a:solidFill>
              </a:rPr>
              <a:t>teach</a:t>
            </a:r>
            <a:r>
              <a:rPr lang="en-US" dirty="0"/>
              <a:t> the model .</a:t>
            </a:r>
          </a:p>
          <a:p>
            <a:r>
              <a:rPr lang="en-US" dirty="0"/>
              <a:t>Training means </a:t>
            </a:r>
            <a:r>
              <a:rPr lang="en-US" dirty="0">
                <a:solidFill>
                  <a:srgbClr val="C00000"/>
                </a:solidFill>
              </a:rPr>
              <a:t>creating or learning </a:t>
            </a:r>
            <a:r>
              <a:rPr lang="en-US" dirty="0"/>
              <a:t>the model. </a:t>
            </a:r>
          </a:p>
          <a:p>
            <a:pPr>
              <a:buClr>
                <a:schemeClr val="accent6"/>
              </a:buClr>
            </a:pPr>
            <a:r>
              <a:rPr lang="en-US" dirty="0"/>
              <a:t>During training the model </a:t>
            </a:r>
            <a:r>
              <a:rPr lang="en-US" dirty="0">
                <a:solidFill>
                  <a:srgbClr val="C00000"/>
                </a:solidFill>
              </a:rPr>
              <a:t>is given labeled examples</a:t>
            </a:r>
            <a:r>
              <a:rPr lang="en-US" dirty="0"/>
              <a:t>. </a:t>
            </a:r>
          </a:p>
          <a:p>
            <a:pPr>
              <a:buClr>
                <a:schemeClr val="accent6"/>
              </a:buClr>
            </a:pPr>
            <a:r>
              <a:rPr lang="en-US" dirty="0"/>
              <a:t>Training enables the model to gradually </a:t>
            </a:r>
            <a:r>
              <a:rPr lang="en-US" dirty="0">
                <a:solidFill>
                  <a:srgbClr val="C00000"/>
                </a:solidFill>
              </a:rPr>
              <a:t>learn the relationships between features and label</a:t>
            </a:r>
            <a:r>
              <a:rPr lang="en-US" dirty="0"/>
              <a:t>. </a:t>
            </a:r>
          </a:p>
          <a:p>
            <a:r>
              <a:rPr lang="en-US" b="1" dirty="0">
                <a:solidFill>
                  <a:schemeClr val="tx2">
                    <a:lumMod val="75000"/>
                  </a:schemeClr>
                </a:solidFill>
              </a:rPr>
              <a:t>Example</a:t>
            </a:r>
            <a:r>
              <a:rPr lang="en-US" dirty="0"/>
              <a:t>: set of emails labeled as spam or not for training.</a:t>
            </a:r>
          </a:p>
          <a:p>
            <a:endParaRPr lang="en-US" dirty="0"/>
          </a:p>
          <a:p>
            <a:r>
              <a:rPr lang="en-US" dirty="0"/>
              <a:t>Data used to </a:t>
            </a:r>
            <a:r>
              <a:rPr lang="en-US" dirty="0">
                <a:solidFill>
                  <a:srgbClr val="C00000"/>
                </a:solidFill>
              </a:rPr>
              <a:t>evaluate</a:t>
            </a:r>
            <a:r>
              <a:rPr lang="en-US" dirty="0"/>
              <a:t> the model.</a:t>
            </a:r>
          </a:p>
          <a:p>
            <a:r>
              <a:rPr lang="en-US" dirty="0"/>
              <a:t>Testing means </a:t>
            </a:r>
            <a:r>
              <a:rPr lang="en-US" dirty="0">
                <a:solidFill>
                  <a:srgbClr val="C00000"/>
                </a:solidFill>
              </a:rPr>
              <a:t>applying the trained model to unlabeled </a:t>
            </a:r>
            <a:r>
              <a:rPr lang="en-US" dirty="0"/>
              <a:t>examples. </a:t>
            </a:r>
          </a:p>
          <a:p>
            <a:pPr>
              <a:buClr>
                <a:schemeClr val="accent6"/>
              </a:buClr>
            </a:pPr>
            <a:r>
              <a:rPr lang="en-US" dirty="0"/>
              <a:t>That is, you use the trained model to make useful predictions.</a:t>
            </a:r>
          </a:p>
          <a:p>
            <a:r>
              <a:rPr lang="en-US" b="1" dirty="0">
                <a:solidFill>
                  <a:schemeClr val="tx2">
                    <a:lumMod val="75000"/>
                  </a:schemeClr>
                </a:solidFill>
              </a:rPr>
              <a:t>Example: </a:t>
            </a:r>
            <a:r>
              <a:rPr lang="en-US" dirty="0"/>
              <a:t>unseen emails</a:t>
            </a:r>
          </a:p>
        </p:txBody>
      </p:sp>
    </p:spTree>
    <p:extLst>
      <p:ext uri="{BB962C8B-B14F-4D97-AF65-F5344CB8AC3E}">
        <p14:creationId xmlns:p14="http://schemas.microsoft.com/office/powerpoint/2010/main" val="61855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9FB46-E56B-8CA0-130D-F8A30E106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6DCEA-6FC2-996E-51CD-9D1C0BC4BA33}"/>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Tools &amp; Technology for ML</a:t>
            </a:r>
          </a:p>
        </p:txBody>
      </p:sp>
      <p:sp>
        <p:nvSpPr>
          <p:cNvPr id="3" name="Text Placeholder 2">
            <a:extLst>
              <a:ext uri="{FF2B5EF4-FFF2-40B4-BE49-F238E27FC236}">
                <a16:creationId xmlns:a16="http://schemas.microsoft.com/office/drawing/2014/main" id="{E4A5E43F-F8A2-7000-8CDC-DCB2F580FDE0}"/>
              </a:ext>
            </a:extLst>
          </p:cNvPr>
          <p:cNvSpPr>
            <a:spLocks noGrp="1"/>
          </p:cNvSpPr>
          <p:nvPr>
            <p:ph type="body" idx="1"/>
          </p:nvPr>
        </p:nvSpPr>
        <p:spPr/>
        <p:txBody>
          <a:bodyPr/>
          <a:lstStyle/>
          <a:p>
            <a:r>
              <a:rPr lang="en-US" dirty="0"/>
              <a:t>Section – 5</a:t>
            </a:r>
          </a:p>
        </p:txBody>
      </p:sp>
    </p:spTree>
    <p:extLst>
      <p:ext uri="{BB962C8B-B14F-4D97-AF65-F5344CB8AC3E}">
        <p14:creationId xmlns:p14="http://schemas.microsoft.com/office/powerpoint/2010/main" val="325873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 for Machine Learning : </a:t>
            </a:r>
            <a:r>
              <a:rPr lang="en-IN" dirty="0"/>
              <a:t>Scikit-learn</a:t>
            </a:r>
            <a:endParaRPr lang="en-US" dirty="0"/>
          </a:p>
        </p:txBody>
      </p:sp>
      <p:sp>
        <p:nvSpPr>
          <p:cNvPr id="3" name="Content Placeholder 2"/>
          <p:cNvSpPr>
            <a:spLocks noGrp="1"/>
          </p:cNvSpPr>
          <p:nvPr>
            <p:ph idx="1"/>
          </p:nvPr>
        </p:nvSpPr>
        <p:spPr/>
        <p:txBody>
          <a:bodyPr/>
          <a:lstStyle/>
          <a:p>
            <a:r>
              <a:rPr lang="en-IN" dirty="0"/>
              <a:t>The </a:t>
            </a:r>
            <a:r>
              <a:rPr lang="en-IN" dirty="0" err="1"/>
              <a:t>Scikit</a:t>
            </a:r>
            <a:r>
              <a:rPr lang="en-IN" dirty="0"/>
              <a:t>-learn library is one of many </a:t>
            </a:r>
            <a:r>
              <a:rPr lang="en-IN" dirty="0" err="1"/>
              <a:t>Scikit</a:t>
            </a:r>
            <a:r>
              <a:rPr lang="en-IN" dirty="0"/>
              <a:t> libraries that build on the capabilities provided by </a:t>
            </a:r>
            <a:r>
              <a:rPr lang="en-IN" dirty="0" err="1"/>
              <a:t>NumPy</a:t>
            </a:r>
            <a:r>
              <a:rPr lang="en-IN" dirty="0"/>
              <a:t> and </a:t>
            </a:r>
            <a:r>
              <a:rPr lang="en-IN" dirty="0" err="1"/>
              <a:t>SciPy</a:t>
            </a:r>
            <a:r>
              <a:rPr lang="en-IN" dirty="0"/>
              <a:t> to allow Python developers to perform domain specific tasks.</a:t>
            </a:r>
          </a:p>
          <a:p>
            <a:r>
              <a:rPr lang="en-IN" dirty="0" err="1"/>
              <a:t>Scikit</a:t>
            </a:r>
            <a:r>
              <a:rPr lang="en-IN" dirty="0"/>
              <a:t>-learn library focuses on data mining and data analysis, it provides access to following sort of functionality:</a:t>
            </a:r>
          </a:p>
          <a:p>
            <a:pPr lvl="1"/>
            <a:r>
              <a:rPr lang="en-IN" dirty="0"/>
              <a:t>Classification</a:t>
            </a:r>
          </a:p>
          <a:p>
            <a:pPr lvl="1"/>
            <a:r>
              <a:rPr lang="en-IN" dirty="0"/>
              <a:t>Regression</a:t>
            </a:r>
          </a:p>
          <a:p>
            <a:pPr lvl="1"/>
            <a:r>
              <a:rPr lang="en-IN" dirty="0"/>
              <a:t>Clustering</a:t>
            </a:r>
          </a:p>
          <a:p>
            <a:pPr lvl="1"/>
            <a:r>
              <a:rPr lang="en-IN" dirty="0"/>
              <a:t>Dimensionality reduction</a:t>
            </a:r>
          </a:p>
          <a:p>
            <a:pPr lvl="1"/>
            <a:r>
              <a:rPr lang="en-IN" dirty="0"/>
              <a:t>Model selection</a:t>
            </a:r>
          </a:p>
          <a:p>
            <a:pPr lvl="1"/>
            <a:r>
              <a:rPr lang="en-IN" dirty="0"/>
              <a:t>Pre-processing</a:t>
            </a:r>
          </a:p>
          <a:p>
            <a:r>
              <a:rPr lang="en-IN" dirty="0" err="1"/>
              <a:t>Scikit</a:t>
            </a:r>
            <a:r>
              <a:rPr lang="en-IN" dirty="0"/>
              <a:t>-learn is the most important library we are going to learn in this subject</a:t>
            </a:r>
            <a:endParaRPr lang="en-US" dirty="0"/>
          </a:p>
        </p:txBody>
      </p:sp>
      <p:pic>
        <p:nvPicPr>
          <p:cNvPr id="38914" name="Picture 2" descr="scikit-learn-logo - Analytics Vidhya"/>
          <p:cNvPicPr>
            <a:picLocks noChangeAspect="1" noChangeArrowheads="1"/>
          </p:cNvPicPr>
          <p:nvPr/>
        </p:nvPicPr>
        <p:blipFill>
          <a:blip r:embed="rId2" cstate="print"/>
          <a:srcRect/>
          <a:stretch>
            <a:fillRect/>
          </a:stretch>
        </p:blipFill>
        <p:spPr bwMode="auto">
          <a:xfrm>
            <a:off x="3400425" y="4659755"/>
            <a:ext cx="5391150" cy="19240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14"/>
                                        </p:tgtEl>
                                        <p:attrNameLst>
                                          <p:attrName>style.visibility</p:attrName>
                                        </p:attrNameLst>
                                      </p:cBhvr>
                                      <p:to>
                                        <p:strVal val="visible"/>
                                      </p:to>
                                    </p:set>
                                    <p:animEffect transition="in" filter="fade">
                                      <p:cBhvr>
                                        <p:cTn id="12" dur="500"/>
                                        <p:tgtEl>
                                          <p:spTgt spid="389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 for Machine Learning</a:t>
            </a:r>
            <a:r>
              <a:rPr lang="en-IN" dirty="0"/>
              <a:t> : </a:t>
            </a:r>
            <a:r>
              <a:rPr lang="en-IN" dirty="0" err="1"/>
              <a:t>Keras</a:t>
            </a:r>
            <a:r>
              <a:rPr lang="en-IN" dirty="0"/>
              <a:t> and TensorFlow</a:t>
            </a:r>
            <a:endParaRPr lang="en-US" dirty="0"/>
          </a:p>
        </p:txBody>
      </p:sp>
      <p:sp>
        <p:nvSpPr>
          <p:cNvPr id="3" name="Content Placeholder 2"/>
          <p:cNvSpPr>
            <a:spLocks noGrp="1"/>
          </p:cNvSpPr>
          <p:nvPr>
            <p:ph idx="1"/>
          </p:nvPr>
        </p:nvSpPr>
        <p:spPr/>
        <p:txBody>
          <a:bodyPr/>
          <a:lstStyle/>
          <a:p>
            <a:r>
              <a:rPr lang="en-IN" dirty="0" err="1"/>
              <a:t>Keras</a:t>
            </a:r>
            <a:r>
              <a:rPr lang="en-IN" dirty="0"/>
              <a:t> is an application programming interface (API) that is used to train deep learning models.</a:t>
            </a:r>
          </a:p>
          <a:p>
            <a:r>
              <a:rPr lang="en-IN" dirty="0"/>
              <a:t>An API often specifies a model for doing something, but it doesn’t provide an implementation.</a:t>
            </a:r>
          </a:p>
          <a:p>
            <a:r>
              <a:rPr lang="en-IN" dirty="0" err="1"/>
              <a:t>TensorFlow</a:t>
            </a:r>
            <a:r>
              <a:rPr lang="en-IN" dirty="0"/>
              <a:t> is an implementation for the </a:t>
            </a:r>
            <a:r>
              <a:rPr lang="en-IN" dirty="0" err="1"/>
              <a:t>keras</a:t>
            </a:r>
            <a:r>
              <a:rPr lang="en-IN" dirty="0"/>
              <a:t>, there are many other implementations for the </a:t>
            </a:r>
            <a:r>
              <a:rPr lang="en-IN" dirty="0" err="1"/>
              <a:t>keras</a:t>
            </a:r>
            <a:r>
              <a:rPr lang="en-IN" dirty="0"/>
              <a:t> like</a:t>
            </a:r>
          </a:p>
          <a:p>
            <a:pPr lvl="1"/>
            <a:r>
              <a:rPr lang="en-IN" dirty="0"/>
              <a:t>Microsoft’s cognitive Toolkit, CNKT</a:t>
            </a:r>
          </a:p>
          <a:p>
            <a:pPr lvl="1"/>
            <a:r>
              <a:rPr lang="en-IN" dirty="0" err="1"/>
              <a:t>Theano</a:t>
            </a:r>
            <a:endParaRPr lang="en-IN" dirty="0"/>
          </a:p>
        </p:txBody>
      </p:sp>
      <p:pic>
        <p:nvPicPr>
          <p:cNvPr id="39938" name="Picture 2" descr="TensorFlow 1.0 vs 2.0, Part 3: tf.keras - AI³ | Theory, Practice ..."/>
          <p:cNvPicPr>
            <a:picLocks noChangeAspect="1" noChangeArrowheads="1"/>
          </p:cNvPicPr>
          <p:nvPr/>
        </p:nvPicPr>
        <p:blipFill>
          <a:blip r:embed="rId2" cstate="print"/>
          <a:srcRect/>
          <a:stretch>
            <a:fillRect/>
          </a:stretch>
        </p:blipFill>
        <p:spPr bwMode="auto">
          <a:xfrm>
            <a:off x="2697976" y="3874367"/>
            <a:ext cx="6796049" cy="203733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938"/>
                                        </p:tgtEl>
                                        <p:attrNameLst>
                                          <p:attrName>style.visibility</p:attrName>
                                        </p:attrNameLst>
                                      </p:cBhvr>
                                      <p:to>
                                        <p:strVal val="visible"/>
                                      </p:to>
                                    </p:set>
                                    <p:animEffect transition="in" filter="fade">
                                      <p:cBhvr>
                                        <p:cTn id="12" dur="500"/>
                                        <p:tgtEl>
                                          <p:spTgt spid="399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Classes in </a:t>
            </a:r>
            <a:r>
              <a:rPr lang="en-IN" dirty="0" err="1"/>
              <a:t>Scikit</a:t>
            </a:r>
            <a:r>
              <a:rPr lang="en-IN" dirty="0"/>
              <a:t>-learn</a:t>
            </a:r>
            <a:endParaRPr lang="en-US" dirty="0"/>
          </a:p>
        </p:txBody>
      </p:sp>
      <p:sp>
        <p:nvSpPr>
          <p:cNvPr id="3" name="Content Placeholder 2"/>
          <p:cNvSpPr>
            <a:spLocks noGrp="1"/>
          </p:cNvSpPr>
          <p:nvPr>
            <p:ph idx="1"/>
          </p:nvPr>
        </p:nvSpPr>
        <p:spPr/>
        <p:txBody>
          <a:bodyPr/>
          <a:lstStyle/>
          <a:p>
            <a:r>
              <a:rPr lang="en-US" dirty="0"/>
              <a:t>Understanding how classes work is an important prerequisite for being able to use the </a:t>
            </a:r>
            <a:r>
              <a:rPr lang="en-US" dirty="0" err="1">
                <a:solidFill>
                  <a:srgbClr val="C00000"/>
                </a:solidFill>
              </a:rPr>
              <a:t>Scikit</a:t>
            </a:r>
            <a:r>
              <a:rPr lang="en-US" dirty="0">
                <a:solidFill>
                  <a:srgbClr val="C00000"/>
                </a:solidFill>
              </a:rPr>
              <a:t>-learn package appropriately.</a:t>
            </a:r>
          </a:p>
          <a:p>
            <a:r>
              <a:rPr lang="en-US" dirty="0" err="1"/>
              <a:t>Scikit</a:t>
            </a:r>
            <a:r>
              <a:rPr lang="en-US" dirty="0"/>
              <a:t>-learn is the package for machine learning and data science experimentation </a:t>
            </a:r>
            <a:r>
              <a:rPr lang="en-US" dirty="0">
                <a:solidFill>
                  <a:srgbClr val="C00000"/>
                </a:solidFill>
              </a:rPr>
              <a:t>favored by most data scientists.</a:t>
            </a:r>
          </a:p>
          <a:p>
            <a:r>
              <a:rPr lang="en-US" dirty="0"/>
              <a:t>It contains wide range of well-established learning algorithms, error functions and testing procedures.</a:t>
            </a:r>
          </a:p>
          <a:p>
            <a:r>
              <a:rPr lang="en-US" dirty="0"/>
              <a:t>Install : </a:t>
            </a:r>
            <a:r>
              <a:rPr lang="en-US" dirty="0" err="1">
                <a:latin typeface="Consolas" panose="020B0609020204030204" pitchFamily="49" charset="0"/>
                <a:cs typeface="Calibri" panose="020F0502020204030204" pitchFamily="34" charset="0"/>
              </a:rPr>
              <a:t>conda</a:t>
            </a:r>
            <a:r>
              <a:rPr lang="en-US" dirty="0">
                <a:latin typeface="Consolas" panose="020B0609020204030204" pitchFamily="49" charset="0"/>
                <a:cs typeface="Calibri" panose="020F0502020204030204" pitchFamily="34" charset="0"/>
              </a:rPr>
              <a:t> install </a:t>
            </a:r>
            <a:r>
              <a:rPr lang="en-US" dirty="0" err="1">
                <a:latin typeface="Consolas" panose="020B0609020204030204" pitchFamily="49" charset="0"/>
                <a:cs typeface="Calibri" panose="020F0502020204030204" pitchFamily="34" charset="0"/>
              </a:rPr>
              <a:t>scikit</a:t>
            </a:r>
            <a:r>
              <a:rPr lang="en-US" dirty="0">
                <a:latin typeface="Consolas" panose="020B0609020204030204" pitchFamily="49" charset="0"/>
                <a:cs typeface="Calibri" panose="020F0502020204030204" pitchFamily="34" charset="0"/>
              </a:rPr>
              <a:t>-learn</a:t>
            </a:r>
          </a:p>
          <a:p>
            <a:r>
              <a:rPr lang="en-US" dirty="0"/>
              <a:t>There are four class types covering all the basic machine-learning functionalities,</a:t>
            </a:r>
          </a:p>
          <a:p>
            <a:pPr lvl="1"/>
            <a:r>
              <a:rPr lang="en-US" dirty="0">
                <a:solidFill>
                  <a:srgbClr val="C00000"/>
                </a:solidFill>
              </a:rPr>
              <a:t>Classifying</a:t>
            </a:r>
          </a:p>
          <a:p>
            <a:pPr lvl="1"/>
            <a:r>
              <a:rPr lang="en-US" dirty="0">
                <a:solidFill>
                  <a:srgbClr val="C00000"/>
                </a:solidFill>
              </a:rPr>
              <a:t>Regressing</a:t>
            </a:r>
          </a:p>
          <a:p>
            <a:pPr lvl="1"/>
            <a:r>
              <a:rPr lang="en-US" dirty="0">
                <a:solidFill>
                  <a:srgbClr val="C00000"/>
                </a:solidFill>
              </a:rPr>
              <a:t>Grouping by clusters</a:t>
            </a:r>
          </a:p>
          <a:p>
            <a:pPr lvl="1"/>
            <a:r>
              <a:rPr lang="en-US" dirty="0">
                <a:solidFill>
                  <a:srgbClr val="C00000"/>
                </a:solidFill>
              </a:rPr>
              <a:t>Transforming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101"/>
          <p:cNvSpPr/>
          <p:nvPr/>
        </p:nvSpPr>
        <p:spPr>
          <a:xfrm>
            <a:off x="8582025" y="3109913"/>
            <a:ext cx="3514725" cy="3176587"/>
          </a:xfrm>
          <a:custGeom>
            <a:avLst/>
            <a:gdLst>
              <a:gd name="connsiteX0" fmla="*/ 0 w 3514725"/>
              <a:gd name="connsiteY0" fmla="*/ 19050 h 3176587"/>
              <a:gd name="connsiteX1" fmla="*/ 828675 w 3514725"/>
              <a:gd name="connsiteY1" fmla="*/ 657225 h 3176587"/>
              <a:gd name="connsiteX2" fmla="*/ 833438 w 3514725"/>
              <a:gd name="connsiteY2" fmla="*/ 1219200 h 3176587"/>
              <a:gd name="connsiteX3" fmla="*/ 571500 w 3514725"/>
              <a:gd name="connsiteY3" fmla="*/ 1533525 h 3176587"/>
              <a:gd name="connsiteX4" fmla="*/ 609600 w 3514725"/>
              <a:gd name="connsiteY4" fmla="*/ 3176587 h 3176587"/>
              <a:gd name="connsiteX5" fmla="*/ 3514725 w 3514725"/>
              <a:gd name="connsiteY5" fmla="*/ 3176587 h 3176587"/>
              <a:gd name="connsiteX6" fmla="*/ 3505200 w 3514725"/>
              <a:gd name="connsiteY6" fmla="*/ 0 h 3176587"/>
              <a:gd name="connsiteX7" fmla="*/ 0 w 3514725"/>
              <a:gd name="connsiteY7" fmla="*/ 19050 h 317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4725" h="3176587">
                <a:moveTo>
                  <a:pt x="0" y="19050"/>
                </a:moveTo>
                <a:lnTo>
                  <a:pt x="828675" y="657225"/>
                </a:lnTo>
                <a:cubicBezTo>
                  <a:pt x="830263" y="844550"/>
                  <a:pt x="831850" y="1031875"/>
                  <a:pt x="833438" y="1219200"/>
                </a:cubicBezTo>
                <a:lnTo>
                  <a:pt x="571500" y="1533525"/>
                </a:lnTo>
                <a:lnTo>
                  <a:pt x="609600" y="3176587"/>
                </a:lnTo>
                <a:lnTo>
                  <a:pt x="3514725" y="3176587"/>
                </a:lnTo>
                <a:lnTo>
                  <a:pt x="3505200" y="0"/>
                </a:lnTo>
                <a:lnTo>
                  <a:pt x="0" y="19050"/>
                </a:lnTo>
                <a:close/>
              </a:path>
            </a:pathLst>
          </a:cu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8" name="Freeform 97"/>
          <p:cNvSpPr/>
          <p:nvPr/>
        </p:nvSpPr>
        <p:spPr>
          <a:xfrm>
            <a:off x="5934075" y="2909888"/>
            <a:ext cx="3419475" cy="3381375"/>
          </a:xfrm>
          <a:custGeom>
            <a:avLst/>
            <a:gdLst>
              <a:gd name="connsiteX0" fmla="*/ 0 w 3419475"/>
              <a:gd name="connsiteY0" fmla="*/ 114300 h 3381375"/>
              <a:gd name="connsiteX1" fmla="*/ 23813 w 3419475"/>
              <a:gd name="connsiteY1" fmla="*/ 3381375 h 3381375"/>
              <a:gd name="connsiteX2" fmla="*/ 3181350 w 3419475"/>
              <a:gd name="connsiteY2" fmla="*/ 3381375 h 3381375"/>
              <a:gd name="connsiteX3" fmla="*/ 3157538 w 3419475"/>
              <a:gd name="connsiteY3" fmla="*/ 1704975 h 3381375"/>
              <a:gd name="connsiteX4" fmla="*/ 3419475 w 3419475"/>
              <a:gd name="connsiteY4" fmla="*/ 1390650 h 3381375"/>
              <a:gd name="connsiteX5" fmla="*/ 3419475 w 3419475"/>
              <a:gd name="connsiteY5" fmla="*/ 871537 h 3381375"/>
              <a:gd name="connsiteX6" fmla="*/ 2266950 w 3419475"/>
              <a:gd name="connsiteY6" fmla="*/ 0 h 3381375"/>
              <a:gd name="connsiteX7" fmla="*/ 0 w 3419475"/>
              <a:gd name="connsiteY7" fmla="*/ 114300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9475" h="3381375">
                <a:moveTo>
                  <a:pt x="0" y="114300"/>
                </a:moveTo>
                <a:lnTo>
                  <a:pt x="23813" y="3381375"/>
                </a:lnTo>
                <a:lnTo>
                  <a:pt x="3181350" y="3381375"/>
                </a:lnTo>
                <a:lnTo>
                  <a:pt x="3157538" y="1704975"/>
                </a:lnTo>
                <a:lnTo>
                  <a:pt x="3419475" y="1390650"/>
                </a:lnTo>
                <a:lnTo>
                  <a:pt x="3419475" y="871537"/>
                </a:lnTo>
                <a:lnTo>
                  <a:pt x="2266950" y="0"/>
                </a:lnTo>
                <a:lnTo>
                  <a:pt x="0" y="114300"/>
                </a:lnTo>
                <a:close/>
              </a:path>
            </a:pathLst>
          </a:cu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5" name="Freeform 94"/>
          <p:cNvSpPr/>
          <p:nvPr/>
        </p:nvSpPr>
        <p:spPr>
          <a:xfrm>
            <a:off x="2947988" y="3024188"/>
            <a:ext cx="2957512" cy="3267075"/>
          </a:xfrm>
          <a:custGeom>
            <a:avLst/>
            <a:gdLst>
              <a:gd name="connsiteX0" fmla="*/ 0 w 2957512"/>
              <a:gd name="connsiteY0" fmla="*/ 476250 h 3267075"/>
              <a:gd name="connsiteX1" fmla="*/ 309562 w 2957512"/>
              <a:gd name="connsiteY1" fmla="*/ 885825 h 3267075"/>
              <a:gd name="connsiteX2" fmla="*/ 319087 w 2957512"/>
              <a:gd name="connsiteY2" fmla="*/ 2257425 h 3267075"/>
              <a:gd name="connsiteX3" fmla="*/ 642937 w 2957512"/>
              <a:gd name="connsiteY3" fmla="*/ 2671762 h 3267075"/>
              <a:gd name="connsiteX4" fmla="*/ 647700 w 2957512"/>
              <a:gd name="connsiteY4" fmla="*/ 3267075 h 3267075"/>
              <a:gd name="connsiteX5" fmla="*/ 2957512 w 2957512"/>
              <a:gd name="connsiteY5" fmla="*/ 3267075 h 3267075"/>
              <a:gd name="connsiteX6" fmla="*/ 2943225 w 2957512"/>
              <a:gd name="connsiteY6" fmla="*/ 0 h 3267075"/>
              <a:gd name="connsiteX7" fmla="*/ 504825 w 2957512"/>
              <a:gd name="connsiteY7" fmla="*/ 4762 h 3267075"/>
              <a:gd name="connsiteX8" fmla="*/ 0 w 2957512"/>
              <a:gd name="connsiteY8" fmla="*/ 476250 h 326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2" h="3267075">
                <a:moveTo>
                  <a:pt x="0" y="476250"/>
                </a:moveTo>
                <a:lnTo>
                  <a:pt x="309562" y="885825"/>
                </a:lnTo>
                <a:lnTo>
                  <a:pt x="319087" y="2257425"/>
                </a:lnTo>
                <a:lnTo>
                  <a:pt x="642937" y="2671762"/>
                </a:lnTo>
                <a:cubicBezTo>
                  <a:pt x="644525" y="2870200"/>
                  <a:pt x="646112" y="3068637"/>
                  <a:pt x="647700" y="3267075"/>
                </a:cubicBezTo>
                <a:lnTo>
                  <a:pt x="2957512" y="3267075"/>
                </a:lnTo>
                <a:cubicBezTo>
                  <a:pt x="2952750" y="2178050"/>
                  <a:pt x="2947987" y="1089025"/>
                  <a:pt x="2943225" y="0"/>
                </a:cubicBezTo>
                <a:lnTo>
                  <a:pt x="504825" y="4762"/>
                </a:lnTo>
                <a:lnTo>
                  <a:pt x="0" y="476250"/>
                </a:lnTo>
                <a:close/>
              </a:path>
            </a:pathLst>
          </a:cu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2" name="Freeform 91"/>
          <p:cNvSpPr/>
          <p:nvPr/>
        </p:nvSpPr>
        <p:spPr>
          <a:xfrm>
            <a:off x="47625" y="2933699"/>
            <a:ext cx="3500438" cy="3376613"/>
          </a:xfrm>
          <a:custGeom>
            <a:avLst/>
            <a:gdLst>
              <a:gd name="connsiteX0" fmla="*/ 804863 w 3505200"/>
              <a:gd name="connsiteY0" fmla="*/ 9525 h 3671888"/>
              <a:gd name="connsiteX1" fmla="*/ 2847975 w 3505200"/>
              <a:gd name="connsiteY1" fmla="*/ 590550 h 3671888"/>
              <a:gd name="connsiteX2" fmla="*/ 3143250 w 3505200"/>
              <a:gd name="connsiteY2" fmla="*/ 976313 h 3671888"/>
              <a:gd name="connsiteX3" fmla="*/ 3152775 w 3505200"/>
              <a:gd name="connsiteY3" fmla="*/ 2352675 h 3671888"/>
              <a:gd name="connsiteX4" fmla="*/ 3481388 w 3505200"/>
              <a:gd name="connsiteY4" fmla="*/ 2776538 h 3671888"/>
              <a:gd name="connsiteX5" fmla="*/ 3505200 w 3505200"/>
              <a:gd name="connsiteY5" fmla="*/ 3657600 h 3671888"/>
              <a:gd name="connsiteX6" fmla="*/ 0 w 3505200"/>
              <a:gd name="connsiteY6" fmla="*/ 3671888 h 3671888"/>
              <a:gd name="connsiteX7" fmla="*/ 0 w 3505200"/>
              <a:gd name="connsiteY7" fmla="*/ 0 h 3671888"/>
              <a:gd name="connsiteX8" fmla="*/ 804863 w 3505200"/>
              <a:gd name="connsiteY8" fmla="*/ 9525 h 3671888"/>
              <a:gd name="connsiteX0" fmla="*/ 804863 w 3500438"/>
              <a:gd name="connsiteY0" fmla="*/ 9525 h 3671888"/>
              <a:gd name="connsiteX1" fmla="*/ 2847975 w 3500438"/>
              <a:gd name="connsiteY1" fmla="*/ 590550 h 3671888"/>
              <a:gd name="connsiteX2" fmla="*/ 3143250 w 3500438"/>
              <a:gd name="connsiteY2" fmla="*/ 976313 h 3671888"/>
              <a:gd name="connsiteX3" fmla="*/ 3152775 w 3500438"/>
              <a:gd name="connsiteY3" fmla="*/ 2352675 h 3671888"/>
              <a:gd name="connsiteX4" fmla="*/ 3481388 w 3500438"/>
              <a:gd name="connsiteY4" fmla="*/ 2776538 h 3671888"/>
              <a:gd name="connsiteX5" fmla="*/ 3500438 w 3500438"/>
              <a:gd name="connsiteY5" fmla="*/ 3367088 h 3671888"/>
              <a:gd name="connsiteX6" fmla="*/ 0 w 3500438"/>
              <a:gd name="connsiteY6" fmla="*/ 3671888 h 3671888"/>
              <a:gd name="connsiteX7" fmla="*/ 0 w 3500438"/>
              <a:gd name="connsiteY7" fmla="*/ 0 h 3671888"/>
              <a:gd name="connsiteX8" fmla="*/ 804863 w 3500438"/>
              <a:gd name="connsiteY8" fmla="*/ 9525 h 3671888"/>
              <a:gd name="connsiteX0" fmla="*/ 804863 w 3500438"/>
              <a:gd name="connsiteY0" fmla="*/ 9525 h 3386138"/>
              <a:gd name="connsiteX1" fmla="*/ 2847975 w 3500438"/>
              <a:gd name="connsiteY1" fmla="*/ 590550 h 3386138"/>
              <a:gd name="connsiteX2" fmla="*/ 3143250 w 3500438"/>
              <a:gd name="connsiteY2" fmla="*/ 976313 h 3386138"/>
              <a:gd name="connsiteX3" fmla="*/ 3152775 w 3500438"/>
              <a:gd name="connsiteY3" fmla="*/ 2352675 h 3386138"/>
              <a:gd name="connsiteX4" fmla="*/ 3481388 w 3500438"/>
              <a:gd name="connsiteY4" fmla="*/ 2776538 h 3386138"/>
              <a:gd name="connsiteX5" fmla="*/ 3500438 w 3500438"/>
              <a:gd name="connsiteY5" fmla="*/ 3367088 h 3386138"/>
              <a:gd name="connsiteX6" fmla="*/ 4763 w 3500438"/>
              <a:gd name="connsiteY6" fmla="*/ 3386138 h 3386138"/>
              <a:gd name="connsiteX7" fmla="*/ 0 w 3500438"/>
              <a:gd name="connsiteY7" fmla="*/ 0 h 3386138"/>
              <a:gd name="connsiteX8" fmla="*/ 804863 w 3500438"/>
              <a:gd name="connsiteY8" fmla="*/ 9525 h 3386138"/>
              <a:gd name="connsiteX0" fmla="*/ 804863 w 3500438"/>
              <a:gd name="connsiteY0" fmla="*/ 9525 h 3386138"/>
              <a:gd name="connsiteX1" fmla="*/ 2847975 w 3500438"/>
              <a:gd name="connsiteY1" fmla="*/ 590550 h 3386138"/>
              <a:gd name="connsiteX2" fmla="*/ 3143250 w 3500438"/>
              <a:gd name="connsiteY2" fmla="*/ 976313 h 3386138"/>
              <a:gd name="connsiteX3" fmla="*/ 3152775 w 3500438"/>
              <a:gd name="connsiteY3" fmla="*/ 2352675 h 3386138"/>
              <a:gd name="connsiteX4" fmla="*/ 3481388 w 3500438"/>
              <a:gd name="connsiteY4" fmla="*/ 2776538 h 3386138"/>
              <a:gd name="connsiteX5" fmla="*/ 3500438 w 3500438"/>
              <a:gd name="connsiteY5" fmla="*/ 3352801 h 3386138"/>
              <a:gd name="connsiteX6" fmla="*/ 4763 w 3500438"/>
              <a:gd name="connsiteY6" fmla="*/ 3386138 h 3386138"/>
              <a:gd name="connsiteX7" fmla="*/ 0 w 3500438"/>
              <a:gd name="connsiteY7" fmla="*/ 0 h 3386138"/>
              <a:gd name="connsiteX8" fmla="*/ 804863 w 3500438"/>
              <a:gd name="connsiteY8" fmla="*/ 9525 h 3386138"/>
              <a:gd name="connsiteX0" fmla="*/ 804863 w 3500438"/>
              <a:gd name="connsiteY0" fmla="*/ 9525 h 3376613"/>
              <a:gd name="connsiteX1" fmla="*/ 2847975 w 3500438"/>
              <a:gd name="connsiteY1" fmla="*/ 590550 h 3376613"/>
              <a:gd name="connsiteX2" fmla="*/ 3143250 w 3500438"/>
              <a:gd name="connsiteY2" fmla="*/ 976313 h 3376613"/>
              <a:gd name="connsiteX3" fmla="*/ 3152775 w 3500438"/>
              <a:gd name="connsiteY3" fmla="*/ 2352675 h 3376613"/>
              <a:gd name="connsiteX4" fmla="*/ 3481388 w 3500438"/>
              <a:gd name="connsiteY4" fmla="*/ 2776538 h 3376613"/>
              <a:gd name="connsiteX5" fmla="*/ 3500438 w 3500438"/>
              <a:gd name="connsiteY5" fmla="*/ 3352801 h 3376613"/>
              <a:gd name="connsiteX6" fmla="*/ 4763 w 3500438"/>
              <a:gd name="connsiteY6" fmla="*/ 3376613 h 3376613"/>
              <a:gd name="connsiteX7" fmla="*/ 0 w 3500438"/>
              <a:gd name="connsiteY7" fmla="*/ 0 h 3376613"/>
              <a:gd name="connsiteX8" fmla="*/ 804863 w 3500438"/>
              <a:gd name="connsiteY8" fmla="*/ 9525 h 33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0438" h="3376613">
                <a:moveTo>
                  <a:pt x="804863" y="9525"/>
                </a:moveTo>
                <a:lnTo>
                  <a:pt x="2847975" y="590550"/>
                </a:lnTo>
                <a:lnTo>
                  <a:pt x="3143250" y="976313"/>
                </a:lnTo>
                <a:lnTo>
                  <a:pt x="3152775" y="2352675"/>
                </a:lnTo>
                <a:lnTo>
                  <a:pt x="3481388" y="2776538"/>
                </a:lnTo>
                <a:lnTo>
                  <a:pt x="3500438" y="3352801"/>
                </a:lnTo>
                <a:lnTo>
                  <a:pt x="4763" y="3376613"/>
                </a:lnTo>
                <a:cubicBezTo>
                  <a:pt x="3175" y="2247900"/>
                  <a:pt x="1588" y="1128713"/>
                  <a:pt x="0" y="0"/>
                </a:cubicBezTo>
                <a:lnTo>
                  <a:pt x="804863" y="9525"/>
                </a:lnTo>
                <a:close/>
              </a:path>
            </a:pathLst>
          </a:cu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2" name="Title 1"/>
          <p:cNvSpPr>
            <a:spLocks noGrp="1"/>
          </p:cNvSpPr>
          <p:nvPr>
            <p:ph type="title"/>
          </p:nvPr>
        </p:nvSpPr>
        <p:spPr/>
        <p:txBody>
          <a:bodyPr/>
          <a:lstStyle/>
          <a:p>
            <a:r>
              <a:rPr lang="en-US" dirty="0"/>
              <a:t>Choosing a correct algorithm in </a:t>
            </a:r>
            <a:r>
              <a:rPr lang="en-US" dirty="0" err="1"/>
              <a:t>Scikit</a:t>
            </a:r>
            <a:r>
              <a:rPr lang="en-US" dirty="0"/>
              <a:t>-learn</a:t>
            </a:r>
          </a:p>
        </p:txBody>
      </p:sp>
      <p:sp>
        <p:nvSpPr>
          <p:cNvPr id="8" name="Right Arrow 7"/>
          <p:cNvSpPr/>
          <p:nvPr/>
        </p:nvSpPr>
        <p:spPr>
          <a:xfrm rot="10800000">
            <a:off x="4748594" y="1090591"/>
            <a:ext cx="588328"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9" name="Right Arrow 8"/>
          <p:cNvSpPr/>
          <p:nvPr/>
        </p:nvSpPr>
        <p:spPr>
          <a:xfrm>
            <a:off x="3257550" y="1958115"/>
            <a:ext cx="4467744" cy="1939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2" name="Right Arrow 11"/>
          <p:cNvSpPr/>
          <p:nvPr/>
        </p:nvSpPr>
        <p:spPr>
          <a:xfrm rot="10800000">
            <a:off x="2355272" y="1120372"/>
            <a:ext cx="1465898" cy="1828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9" name="Rectangle 18"/>
          <p:cNvSpPr/>
          <p:nvPr/>
        </p:nvSpPr>
        <p:spPr>
          <a:xfrm>
            <a:off x="1817537" y="4787990"/>
            <a:ext cx="1221609" cy="4904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kernel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Roboto Condensed"/>
                <a:ea typeface="+mn-ea"/>
                <a:cs typeface="+mn-cs"/>
              </a:rPr>
              <a:t>approximation</a:t>
            </a:r>
            <a:endParaRPr kumimoji="0" lang="en-US" sz="18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27" name="Right Arrow 26"/>
          <p:cNvSpPr/>
          <p:nvPr/>
        </p:nvSpPr>
        <p:spPr>
          <a:xfrm>
            <a:off x="10108371" y="1798269"/>
            <a:ext cx="374072" cy="1828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28" name="Right Arrow 27"/>
          <p:cNvSpPr/>
          <p:nvPr/>
        </p:nvSpPr>
        <p:spPr>
          <a:xfrm>
            <a:off x="10108371" y="2052268"/>
            <a:ext cx="374072" cy="182880"/>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29" name="Right Arrow 28"/>
          <p:cNvSpPr/>
          <p:nvPr/>
        </p:nvSpPr>
        <p:spPr>
          <a:xfrm rot="5400000">
            <a:off x="2437992" y="2331172"/>
            <a:ext cx="201168" cy="182880"/>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30" name="Right Arrow 29"/>
          <p:cNvSpPr/>
          <p:nvPr/>
        </p:nvSpPr>
        <p:spPr>
          <a:xfrm rot="7293140">
            <a:off x="1781683" y="3122282"/>
            <a:ext cx="401940" cy="182880"/>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31" name="Right Arrow 30"/>
          <p:cNvSpPr/>
          <p:nvPr/>
        </p:nvSpPr>
        <p:spPr>
          <a:xfrm rot="2293808">
            <a:off x="2969167" y="3060665"/>
            <a:ext cx="655522" cy="1939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32" name="Right Arrow 31"/>
          <p:cNvSpPr/>
          <p:nvPr/>
        </p:nvSpPr>
        <p:spPr>
          <a:xfrm rot="7293140">
            <a:off x="1012842" y="3787047"/>
            <a:ext cx="385009" cy="182880"/>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33" name="Right Arrow 32"/>
          <p:cNvSpPr/>
          <p:nvPr/>
        </p:nvSpPr>
        <p:spPr>
          <a:xfrm rot="3314509">
            <a:off x="1938868" y="3790305"/>
            <a:ext cx="380763" cy="1939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34" name="Right Arrow 33"/>
          <p:cNvSpPr/>
          <p:nvPr/>
        </p:nvSpPr>
        <p:spPr>
          <a:xfrm rot="5400000">
            <a:off x="2311071" y="4573423"/>
            <a:ext cx="234543" cy="18288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35" name="Right Arrow 34"/>
          <p:cNvSpPr/>
          <p:nvPr/>
        </p:nvSpPr>
        <p:spPr>
          <a:xfrm>
            <a:off x="10108371" y="2306267"/>
            <a:ext cx="374904" cy="18288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36" name="TextBox 35"/>
          <p:cNvSpPr txBox="1"/>
          <p:nvPr/>
        </p:nvSpPr>
        <p:spPr>
          <a:xfrm>
            <a:off x="10647141" y="1689654"/>
            <a:ext cx="47160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No</a:t>
            </a:r>
            <a:endParaRPr kumimoji="0" lang="en-US" sz="18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7" name="TextBox 36"/>
          <p:cNvSpPr txBox="1"/>
          <p:nvPr/>
        </p:nvSpPr>
        <p:spPr>
          <a:xfrm>
            <a:off x="10647141" y="1940510"/>
            <a:ext cx="55656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Yes</a:t>
            </a:r>
            <a:endParaRPr kumimoji="0" lang="en-US" sz="18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8" name="TextBox 37"/>
          <p:cNvSpPr txBox="1"/>
          <p:nvPr/>
        </p:nvSpPr>
        <p:spPr>
          <a:xfrm>
            <a:off x="10647141" y="2197652"/>
            <a:ext cx="14045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Not working</a:t>
            </a:r>
            <a:endParaRPr kumimoji="0" lang="en-US" sz="18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9" name="Right Arrow 38"/>
          <p:cNvSpPr/>
          <p:nvPr/>
        </p:nvSpPr>
        <p:spPr>
          <a:xfrm rot="5400000">
            <a:off x="817979" y="4558283"/>
            <a:ext cx="234543" cy="18288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40" name="Right Arrow 39"/>
          <p:cNvSpPr/>
          <p:nvPr/>
        </p:nvSpPr>
        <p:spPr>
          <a:xfrm rot="7293140">
            <a:off x="466730" y="5146749"/>
            <a:ext cx="489489" cy="182880"/>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41" name="Right Arrow 40"/>
          <p:cNvSpPr/>
          <p:nvPr/>
        </p:nvSpPr>
        <p:spPr>
          <a:xfrm rot="3314509">
            <a:off x="893624" y="5139461"/>
            <a:ext cx="502126" cy="1939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42" name="Right Arrow 41"/>
          <p:cNvSpPr/>
          <p:nvPr/>
        </p:nvSpPr>
        <p:spPr>
          <a:xfrm>
            <a:off x="2159335" y="5618364"/>
            <a:ext cx="145251" cy="18288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53" name="Right Arrow 52"/>
          <p:cNvSpPr/>
          <p:nvPr/>
        </p:nvSpPr>
        <p:spPr>
          <a:xfrm rot="5400000">
            <a:off x="3676905" y="3797521"/>
            <a:ext cx="288531" cy="182880"/>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54" name="Right Arrow 53"/>
          <p:cNvSpPr/>
          <p:nvPr/>
        </p:nvSpPr>
        <p:spPr>
          <a:xfrm rot="2654172">
            <a:off x="4134095" y="3829003"/>
            <a:ext cx="510939" cy="1939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55" name="Right Arrow 54"/>
          <p:cNvSpPr/>
          <p:nvPr/>
        </p:nvSpPr>
        <p:spPr>
          <a:xfrm rot="5400000">
            <a:off x="3676905" y="4549701"/>
            <a:ext cx="288531" cy="182880"/>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57" name="Right Arrow 56"/>
          <p:cNvSpPr/>
          <p:nvPr/>
        </p:nvSpPr>
        <p:spPr>
          <a:xfrm rot="2654172">
            <a:off x="4091479" y="4499213"/>
            <a:ext cx="510939" cy="1939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58" name="Right Arrow 57"/>
          <p:cNvSpPr/>
          <p:nvPr/>
        </p:nvSpPr>
        <p:spPr>
          <a:xfrm rot="5400000">
            <a:off x="3746223" y="5105826"/>
            <a:ext cx="162713" cy="18288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59" name="Right Arrow 58"/>
          <p:cNvSpPr/>
          <p:nvPr/>
        </p:nvSpPr>
        <p:spPr>
          <a:xfrm rot="4646541">
            <a:off x="4923081" y="4807947"/>
            <a:ext cx="1023392" cy="182880"/>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60" name="Right Arrow 59"/>
          <p:cNvSpPr/>
          <p:nvPr/>
        </p:nvSpPr>
        <p:spPr>
          <a:xfrm rot="16200000">
            <a:off x="5149037" y="3902496"/>
            <a:ext cx="181800" cy="1939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5" name="Oval 4"/>
          <p:cNvSpPr/>
          <p:nvPr/>
        </p:nvSpPr>
        <p:spPr>
          <a:xfrm>
            <a:off x="5336922" y="810348"/>
            <a:ext cx="914400" cy="6853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Start</a:t>
            </a:r>
          </a:p>
        </p:txBody>
      </p:sp>
      <p:sp>
        <p:nvSpPr>
          <p:cNvPr id="7" name="Oval 6"/>
          <p:cNvSpPr/>
          <p:nvPr/>
        </p:nvSpPr>
        <p:spPr>
          <a:xfrm>
            <a:off x="1440872" y="849522"/>
            <a:ext cx="914400" cy="66501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Condensed"/>
                <a:ea typeface="+mn-ea"/>
                <a:cs typeface="+mn-cs"/>
              </a:rPr>
              <a:t>Get more data</a:t>
            </a:r>
          </a:p>
        </p:txBody>
      </p:sp>
      <p:sp>
        <p:nvSpPr>
          <p:cNvPr id="10" name="Oval 9"/>
          <p:cNvSpPr/>
          <p:nvPr/>
        </p:nvSpPr>
        <p:spPr>
          <a:xfrm>
            <a:off x="1770608" y="1817290"/>
            <a:ext cx="1543398" cy="50473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Roboto Condensed"/>
                <a:ea typeface="+mn-ea"/>
                <a:cs typeface="+mn-cs"/>
              </a:rPr>
              <a:t>Predicting a </a:t>
            </a:r>
            <a:r>
              <a:rPr kumimoji="0" lang="en-US" sz="1400" b="0" i="0" u="none" strike="noStrike" kern="1200" cap="none" spc="0" normalizeH="0" baseline="0" noProof="0" dirty="0">
                <a:ln>
                  <a:noFill/>
                </a:ln>
                <a:solidFill>
                  <a:prstClr val="white"/>
                </a:solidFill>
                <a:effectLst/>
                <a:uLnTx/>
                <a:uFillTx/>
                <a:latin typeface="Roboto Condensed"/>
                <a:ea typeface="+mn-ea"/>
                <a:cs typeface="+mn-cs"/>
              </a:rPr>
              <a:t>category?</a:t>
            </a:r>
            <a:endParaRPr kumimoji="0" lang="en-US" sz="7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4" name="Oval 13"/>
          <p:cNvSpPr/>
          <p:nvPr/>
        </p:nvSpPr>
        <p:spPr>
          <a:xfrm>
            <a:off x="1152525" y="3338972"/>
            <a:ext cx="1019693" cy="46826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&lt;100K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Condensed"/>
                <a:ea typeface="+mn-ea"/>
                <a:cs typeface="+mn-cs"/>
              </a:rPr>
              <a:t>samples</a:t>
            </a:r>
          </a:p>
        </p:txBody>
      </p:sp>
      <p:sp>
        <p:nvSpPr>
          <p:cNvPr id="15" name="Oval 14"/>
          <p:cNvSpPr/>
          <p:nvPr/>
        </p:nvSpPr>
        <p:spPr>
          <a:xfrm>
            <a:off x="1929589" y="2524304"/>
            <a:ext cx="1225436" cy="60960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Roboto Condensed"/>
                <a:ea typeface="+mn-ea"/>
                <a:cs typeface="+mn-cs"/>
              </a:rPr>
              <a:t>Do you have </a:t>
            </a:r>
            <a:r>
              <a:rPr kumimoji="0" lang="en-US" sz="1500" b="0" i="0" u="none" strike="noStrike" kern="1200" cap="none" spc="0" normalizeH="0" baseline="0" noProof="0" dirty="0">
                <a:ln>
                  <a:noFill/>
                </a:ln>
                <a:solidFill>
                  <a:prstClr val="white"/>
                </a:solidFill>
                <a:effectLst/>
                <a:uLnTx/>
                <a:uFillTx/>
                <a:latin typeface="Roboto Condensed"/>
                <a:ea typeface="+mn-ea"/>
                <a:cs typeface="+mn-cs"/>
              </a:rPr>
              <a:t>Labeled data?</a:t>
            </a:r>
          </a:p>
        </p:txBody>
      </p:sp>
      <p:sp>
        <p:nvSpPr>
          <p:cNvPr id="16" name="Oval 15"/>
          <p:cNvSpPr/>
          <p:nvPr/>
        </p:nvSpPr>
        <p:spPr>
          <a:xfrm>
            <a:off x="3289156" y="3330660"/>
            <a:ext cx="1192879" cy="46826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Roboto Condensed"/>
                <a:ea typeface="+mn-ea"/>
                <a:cs typeface="+mn-cs"/>
              </a:rPr>
              <a:t>no. of </a:t>
            </a:r>
            <a:r>
              <a:rPr kumimoji="0" lang="en-US" sz="1500" b="0" i="0" u="none" strike="noStrike" kern="1200" cap="none" spc="0" normalizeH="0" baseline="0" noProof="0" dirty="0">
                <a:ln>
                  <a:noFill/>
                </a:ln>
                <a:solidFill>
                  <a:prstClr val="white"/>
                </a:solidFill>
                <a:effectLst/>
                <a:uLnTx/>
                <a:uFillTx/>
                <a:latin typeface="Roboto Condensed"/>
                <a:ea typeface="+mn-ea"/>
                <a:cs typeface="+mn-cs"/>
              </a:rPr>
              <a:t>category</a:t>
            </a:r>
            <a:r>
              <a:rPr kumimoji="0" lang="en-US" sz="900" b="0" i="0" u="none" strike="noStrike" kern="1200" cap="none" spc="0" normalizeH="0" baseline="0" noProof="0" dirty="0">
                <a:ln>
                  <a:noFill/>
                </a:ln>
                <a:solidFill>
                  <a:prstClr val="white"/>
                </a:solidFill>
                <a:effectLst/>
                <a:uLnTx/>
                <a:uFillTx/>
                <a:latin typeface="Roboto Condensed"/>
                <a:ea typeface="+mn-ea"/>
                <a:cs typeface="+mn-cs"/>
              </a:rPr>
              <a:t> known</a:t>
            </a:r>
            <a:endParaRPr kumimoji="0" lang="en-US" sz="6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17" name="Rectangle 16"/>
          <p:cNvSpPr/>
          <p:nvPr/>
        </p:nvSpPr>
        <p:spPr>
          <a:xfrm>
            <a:off x="520358" y="4035830"/>
            <a:ext cx="822960" cy="4904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Linear SVC</a:t>
            </a:r>
          </a:p>
        </p:txBody>
      </p:sp>
      <p:sp>
        <p:nvSpPr>
          <p:cNvPr id="18" name="Rectangle 17"/>
          <p:cNvSpPr/>
          <p:nvPr/>
        </p:nvSpPr>
        <p:spPr>
          <a:xfrm>
            <a:off x="1790853" y="4052456"/>
            <a:ext cx="1248295" cy="4904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SGD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Classifier</a:t>
            </a:r>
          </a:p>
        </p:txBody>
      </p:sp>
      <p:sp>
        <p:nvSpPr>
          <p:cNvPr id="20" name="Oval 19"/>
          <p:cNvSpPr/>
          <p:nvPr/>
        </p:nvSpPr>
        <p:spPr>
          <a:xfrm>
            <a:off x="431478" y="4769193"/>
            <a:ext cx="1019693" cy="46826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Text data?</a:t>
            </a:r>
          </a:p>
        </p:txBody>
      </p:sp>
      <p:sp>
        <p:nvSpPr>
          <p:cNvPr id="21" name="Rectangle 20"/>
          <p:cNvSpPr/>
          <p:nvPr/>
        </p:nvSpPr>
        <p:spPr>
          <a:xfrm>
            <a:off x="99891" y="5450047"/>
            <a:ext cx="822960" cy="4904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Naïve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Bayes</a:t>
            </a:r>
          </a:p>
        </p:txBody>
      </p:sp>
      <p:sp>
        <p:nvSpPr>
          <p:cNvPr id="22" name="Rectangle 21"/>
          <p:cNvSpPr/>
          <p:nvPr/>
        </p:nvSpPr>
        <p:spPr>
          <a:xfrm>
            <a:off x="1077035" y="5450047"/>
            <a:ext cx="1077883" cy="4904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white"/>
                </a:solidFill>
                <a:effectLst/>
                <a:uLnTx/>
                <a:uFillTx/>
                <a:latin typeface="Roboto Condensed"/>
                <a:ea typeface="+mn-ea"/>
                <a:cs typeface="+mn-cs"/>
              </a:rPr>
              <a:t>Kneighbors</a:t>
            </a:r>
            <a:endParaRPr kumimoji="0" lang="en-US" sz="1500" b="0" i="0" u="none" strike="noStrike" kern="1200" cap="none" spc="0" normalizeH="0" baseline="0" noProof="0" dirty="0">
              <a:ln>
                <a:noFill/>
              </a:ln>
              <a:solidFill>
                <a:prstClr val="white"/>
              </a:solidFill>
              <a:effectLst/>
              <a:uLnTx/>
              <a:uFillTx/>
              <a:latin typeface="Roboto Condense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Classifier</a:t>
            </a:r>
          </a:p>
        </p:txBody>
      </p:sp>
      <p:sp>
        <p:nvSpPr>
          <p:cNvPr id="23" name="Rectangle 22"/>
          <p:cNvSpPr/>
          <p:nvPr/>
        </p:nvSpPr>
        <p:spPr>
          <a:xfrm>
            <a:off x="2313592" y="5546729"/>
            <a:ext cx="1077883" cy="24795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SVC</a:t>
            </a:r>
          </a:p>
        </p:txBody>
      </p:sp>
      <p:sp>
        <p:nvSpPr>
          <p:cNvPr id="24" name="Rectangle 23"/>
          <p:cNvSpPr/>
          <p:nvPr/>
        </p:nvSpPr>
        <p:spPr>
          <a:xfrm>
            <a:off x="2313592" y="5789226"/>
            <a:ext cx="1077883" cy="42252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Ensemble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Classifiers</a:t>
            </a:r>
          </a:p>
        </p:txBody>
      </p:sp>
      <p:sp>
        <p:nvSpPr>
          <p:cNvPr id="43" name="Oval 42"/>
          <p:cNvSpPr/>
          <p:nvPr/>
        </p:nvSpPr>
        <p:spPr>
          <a:xfrm>
            <a:off x="3289156" y="4034486"/>
            <a:ext cx="1019693" cy="46826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&lt;10K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Condensed"/>
                <a:ea typeface="+mn-ea"/>
                <a:cs typeface="+mn-cs"/>
              </a:rPr>
              <a:t>samples</a:t>
            </a:r>
          </a:p>
        </p:txBody>
      </p:sp>
      <p:sp>
        <p:nvSpPr>
          <p:cNvPr id="44" name="Oval 43"/>
          <p:cNvSpPr/>
          <p:nvPr/>
        </p:nvSpPr>
        <p:spPr>
          <a:xfrm>
            <a:off x="4449129" y="4029292"/>
            <a:ext cx="1019693" cy="46826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&lt;10K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Condensed"/>
                <a:ea typeface="+mn-ea"/>
                <a:cs typeface="+mn-cs"/>
              </a:rPr>
              <a:t>samples</a:t>
            </a:r>
          </a:p>
        </p:txBody>
      </p:sp>
      <p:sp>
        <p:nvSpPr>
          <p:cNvPr id="45" name="Rectangle 44"/>
          <p:cNvSpPr/>
          <p:nvPr/>
        </p:nvSpPr>
        <p:spPr>
          <a:xfrm>
            <a:off x="3409691" y="4773315"/>
            <a:ext cx="822960" cy="32524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white"/>
                </a:solidFill>
                <a:effectLst/>
                <a:uLnTx/>
                <a:uFillTx/>
                <a:latin typeface="Roboto Condensed"/>
                <a:ea typeface="+mn-ea"/>
                <a:cs typeface="+mn-cs"/>
              </a:rPr>
              <a:t>KMeans</a:t>
            </a:r>
            <a:endParaRPr kumimoji="0" lang="en-US" sz="15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6" name="Rectangle 45"/>
          <p:cNvSpPr/>
          <p:nvPr/>
        </p:nvSpPr>
        <p:spPr>
          <a:xfrm>
            <a:off x="3626168" y="5278621"/>
            <a:ext cx="1001513" cy="4031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Spectral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Clustering</a:t>
            </a:r>
          </a:p>
        </p:txBody>
      </p:sp>
      <p:sp>
        <p:nvSpPr>
          <p:cNvPr id="47" name="Rectangle 46"/>
          <p:cNvSpPr/>
          <p:nvPr/>
        </p:nvSpPr>
        <p:spPr>
          <a:xfrm>
            <a:off x="3626169" y="5686998"/>
            <a:ext cx="1001512" cy="408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GMM</a:t>
            </a:r>
          </a:p>
        </p:txBody>
      </p:sp>
      <p:sp>
        <p:nvSpPr>
          <p:cNvPr id="48" name="Rectangle 47"/>
          <p:cNvSpPr/>
          <p:nvPr/>
        </p:nvSpPr>
        <p:spPr>
          <a:xfrm>
            <a:off x="4308849" y="4785406"/>
            <a:ext cx="1001513" cy="4031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Mini Batch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white"/>
                </a:solidFill>
                <a:effectLst/>
                <a:uLnTx/>
                <a:uFillTx/>
                <a:latin typeface="Roboto Condensed"/>
                <a:ea typeface="+mn-ea"/>
                <a:cs typeface="+mn-cs"/>
              </a:rPr>
              <a:t>KMeans</a:t>
            </a:r>
            <a:endParaRPr kumimoji="0" lang="en-US" sz="15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49" name="Oval 48"/>
          <p:cNvSpPr/>
          <p:nvPr/>
        </p:nvSpPr>
        <p:spPr>
          <a:xfrm>
            <a:off x="4627681" y="3454230"/>
            <a:ext cx="1019693" cy="4682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No </a:t>
            </a:r>
            <a:r>
              <a:rPr kumimoji="0" lang="en-US" sz="1500" b="0" i="0" u="none" strike="noStrike" kern="1200" cap="none" spc="0" normalizeH="0" baseline="0" noProof="0" dirty="0" err="1">
                <a:ln>
                  <a:noFill/>
                </a:ln>
                <a:solidFill>
                  <a:prstClr val="white"/>
                </a:solidFill>
                <a:effectLst/>
                <a:uLnTx/>
                <a:uFillTx/>
                <a:latin typeface="Roboto Condensed"/>
                <a:ea typeface="+mn-ea"/>
                <a:cs typeface="+mn-cs"/>
              </a:rPr>
              <a:t>Algo</a:t>
            </a:r>
            <a:endParaRPr kumimoji="0" lang="en-US" sz="11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50" name="Rectangle 49"/>
          <p:cNvSpPr/>
          <p:nvPr/>
        </p:nvSpPr>
        <p:spPr>
          <a:xfrm>
            <a:off x="4809605" y="5392217"/>
            <a:ext cx="1001513" cy="4031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Mean Shift</a:t>
            </a:r>
          </a:p>
        </p:txBody>
      </p:sp>
      <p:sp>
        <p:nvSpPr>
          <p:cNvPr id="51" name="Rectangle 50"/>
          <p:cNvSpPr/>
          <p:nvPr/>
        </p:nvSpPr>
        <p:spPr>
          <a:xfrm>
            <a:off x="4809606" y="5800594"/>
            <a:ext cx="1001512" cy="408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VBGMM</a:t>
            </a:r>
          </a:p>
        </p:txBody>
      </p:sp>
      <p:sp>
        <p:nvSpPr>
          <p:cNvPr id="61" name="Right Arrow 60"/>
          <p:cNvSpPr/>
          <p:nvPr/>
        </p:nvSpPr>
        <p:spPr>
          <a:xfrm rot="7232247">
            <a:off x="7203341" y="3427042"/>
            <a:ext cx="549786" cy="1828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62" name="Right Arrow 61"/>
          <p:cNvSpPr/>
          <p:nvPr/>
        </p:nvSpPr>
        <p:spPr>
          <a:xfrm rot="3314509">
            <a:off x="7958668" y="3498553"/>
            <a:ext cx="380763" cy="19397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63" name="Oval 62"/>
          <p:cNvSpPr/>
          <p:nvPr/>
        </p:nvSpPr>
        <p:spPr>
          <a:xfrm>
            <a:off x="7461885" y="3047220"/>
            <a:ext cx="1019693" cy="46826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&lt;100K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Condensed"/>
                <a:ea typeface="+mn-ea"/>
                <a:cs typeface="+mn-cs"/>
              </a:rPr>
              <a:t>samples</a:t>
            </a:r>
          </a:p>
        </p:txBody>
      </p:sp>
      <p:sp>
        <p:nvSpPr>
          <p:cNvPr id="64" name="Right Arrow 63"/>
          <p:cNvSpPr/>
          <p:nvPr/>
        </p:nvSpPr>
        <p:spPr>
          <a:xfrm rot="5614816">
            <a:off x="7597614" y="2492768"/>
            <a:ext cx="927390" cy="204633"/>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65" name="Rectangle 64"/>
          <p:cNvSpPr/>
          <p:nvPr/>
        </p:nvSpPr>
        <p:spPr>
          <a:xfrm>
            <a:off x="6296025" y="3763927"/>
            <a:ext cx="1248295" cy="4904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SGD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white"/>
                </a:solidFill>
                <a:effectLst/>
                <a:uLnTx/>
                <a:uFillTx/>
                <a:latin typeface="Roboto Condensed"/>
                <a:ea typeface="+mn-ea"/>
                <a:cs typeface="+mn-cs"/>
              </a:rPr>
              <a:t>Regressor</a:t>
            </a:r>
            <a:endParaRPr kumimoji="0" lang="en-US" sz="15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7" name="Right Arrow 66"/>
          <p:cNvSpPr/>
          <p:nvPr/>
        </p:nvSpPr>
        <p:spPr>
          <a:xfrm rot="5400000">
            <a:off x="8335106" y="4494767"/>
            <a:ext cx="380763" cy="19397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66" name="Oval 65"/>
          <p:cNvSpPr/>
          <p:nvPr/>
        </p:nvSpPr>
        <p:spPr>
          <a:xfrm>
            <a:off x="7624919" y="3748687"/>
            <a:ext cx="1581946" cy="64669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Few features are important</a:t>
            </a:r>
            <a:endParaRPr kumimoji="0" lang="en-US" sz="11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68" name="Rectangle 67"/>
          <p:cNvSpPr/>
          <p:nvPr/>
        </p:nvSpPr>
        <p:spPr>
          <a:xfrm>
            <a:off x="7960830" y="4785406"/>
            <a:ext cx="1001513" cy="33050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Lasso</a:t>
            </a:r>
          </a:p>
        </p:txBody>
      </p:sp>
      <p:sp>
        <p:nvSpPr>
          <p:cNvPr id="69" name="Rectangle 68"/>
          <p:cNvSpPr/>
          <p:nvPr/>
        </p:nvSpPr>
        <p:spPr>
          <a:xfrm>
            <a:off x="7960831" y="5115909"/>
            <a:ext cx="1001512" cy="30281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white"/>
                </a:solidFill>
                <a:effectLst/>
                <a:uLnTx/>
                <a:uFillTx/>
                <a:latin typeface="Roboto Condensed"/>
                <a:ea typeface="+mn-ea"/>
                <a:cs typeface="+mn-cs"/>
              </a:rPr>
              <a:t>ElasticNet</a:t>
            </a:r>
            <a:endParaRPr kumimoji="0" lang="en-US" sz="15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0" name="Right Arrow 69"/>
          <p:cNvSpPr/>
          <p:nvPr/>
        </p:nvSpPr>
        <p:spPr>
          <a:xfrm rot="7293140">
            <a:off x="7543225" y="4376580"/>
            <a:ext cx="385009" cy="1828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71" name="Rectangle 70"/>
          <p:cNvSpPr/>
          <p:nvPr/>
        </p:nvSpPr>
        <p:spPr>
          <a:xfrm>
            <a:off x="6042367" y="4643463"/>
            <a:ext cx="1703371" cy="33050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white"/>
                </a:solidFill>
                <a:effectLst/>
                <a:uLnTx/>
                <a:uFillTx/>
                <a:latin typeface="Roboto Condensed"/>
                <a:ea typeface="+mn-ea"/>
                <a:cs typeface="+mn-cs"/>
              </a:rPr>
              <a:t>RidgeRegressor</a:t>
            </a:r>
            <a:endParaRPr kumimoji="0" lang="en-US" sz="15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2" name="Rectangle 71"/>
          <p:cNvSpPr/>
          <p:nvPr/>
        </p:nvSpPr>
        <p:spPr>
          <a:xfrm>
            <a:off x="6042368" y="4973966"/>
            <a:ext cx="1703370" cy="30281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SVR(kernel=‘linear’)</a:t>
            </a:r>
          </a:p>
        </p:txBody>
      </p:sp>
      <p:sp>
        <p:nvSpPr>
          <p:cNvPr id="73" name="Right Arrow 72"/>
          <p:cNvSpPr/>
          <p:nvPr/>
        </p:nvSpPr>
        <p:spPr>
          <a:xfrm rot="5400000">
            <a:off x="6689601" y="5325074"/>
            <a:ext cx="260429" cy="18288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74" name="Rectangle 73"/>
          <p:cNvSpPr/>
          <p:nvPr/>
        </p:nvSpPr>
        <p:spPr>
          <a:xfrm>
            <a:off x="6042366" y="5563482"/>
            <a:ext cx="1703371" cy="33050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white"/>
                </a:solidFill>
                <a:effectLst/>
                <a:uLnTx/>
                <a:uFillTx/>
                <a:latin typeface="Roboto Condensed"/>
                <a:ea typeface="+mn-ea"/>
                <a:cs typeface="+mn-cs"/>
              </a:rPr>
              <a:t>EnsembleRegressor</a:t>
            </a:r>
            <a:endParaRPr kumimoji="0" lang="en-US" sz="15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5" name="Rectangle 74"/>
          <p:cNvSpPr/>
          <p:nvPr/>
        </p:nvSpPr>
        <p:spPr>
          <a:xfrm>
            <a:off x="6042367" y="5893985"/>
            <a:ext cx="1703370" cy="30281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SVR(kernel=‘</a:t>
            </a:r>
            <a:r>
              <a:rPr kumimoji="0" lang="en-US" sz="1500" b="0" i="0" u="none" strike="noStrike" kern="1200" cap="none" spc="0" normalizeH="0" baseline="0" noProof="0" dirty="0" err="1">
                <a:ln>
                  <a:noFill/>
                </a:ln>
                <a:solidFill>
                  <a:prstClr val="white"/>
                </a:solidFill>
                <a:effectLst/>
                <a:uLnTx/>
                <a:uFillTx/>
                <a:latin typeface="Roboto Condensed"/>
                <a:ea typeface="+mn-ea"/>
                <a:cs typeface="+mn-cs"/>
              </a:rPr>
              <a:t>rbf</a:t>
            </a:r>
            <a:r>
              <a:rPr kumimoji="0" lang="en-US" sz="1500" b="0" i="0" u="none" strike="noStrike" kern="1200" cap="none" spc="0" normalizeH="0" baseline="0" noProof="0" dirty="0">
                <a:ln>
                  <a:noFill/>
                </a:ln>
                <a:solidFill>
                  <a:prstClr val="white"/>
                </a:solidFill>
                <a:effectLst/>
                <a:uLnTx/>
                <a:uFillTx/>
                <a:latin typeface="Roboto Condensed"/>
                <a:ea typeface="+mn-ea"/>
                <a:cs typeface="+mn-cs"/>
              </a:rPr>
              <a:t>’)</a:t>
            </a:r>
          </a:p>
        </p:txBody>
      </p:sp>
      <p:sp>
        <p:nvSpPr>
          <p:cNvPr id="76" name="Right Arrow 75"/>
          <p:cNvSpPr/>
          <p:nvPr/>
        </p:nvSpPr>
        <p:spPr>
          <a:xfrm rot="2654172">
            <a:off x="8849074" y="2611563"/>
            <a:ext cx="1547429" cy="1939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11" name="Oval 10"/>
          <p:cNvSpPr/>
          <p:nvPr/>
        </p:nvSpPr>
        <p:spPr>
          <a:xfrm>
            <a:off x="7725294" y="1809186"/>
            <a:ext cx="1543398" cy="4918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Roboto Condensed"/>
                <a:ea typeface="+mn-ea"/>
                <a:cs typeface="+mn-cs"/>
              </a:rPr>
              <a:t>Predicting a </a:t>
            </a:r>
            <a:r>
              <a:rPr kumimoji="0" lang="en-US" sz="1400" b="0" i="0" u="none" strike="noStrike" kern="1200" cap="none" spc="0" normalizeH="0" baseline="0" noProof="0" dirty="0">
                <a:ln>
                  <a:noFill/>
                </a:ln>
                <a:solidFill>
                  <a:prstClr val="white"/>
                </a:solidFill>
                <a:effectLst/>
                <a:uLnTx/>
                <a:uFillTx/>
                <a:latin typeface="Roboto Condensed"/>
                <a:ea typeface="+mn-ea"/>
                <a:cs typeface="+mn-cs"/>
              </a:rPr>
              <a:t>Quantity?</a:t>
            </a:r>
            <a:endParaRPr kumimoji="0" lang="en-US" sz="7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1" name="Right Arrow 80"/>
          <p:cNvSpPr/>
          <p:nvPr/>
        </p:nvSpPr>
        <p:spPr>
          <a:xfrm rot="4306049">
            <a:off x="10418350" y="3808491"/>
            <a:ext cx="281949" cy="18288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79" name="Rectangle 78"/>
          <p:cNvSpPr/>
          <p:nvPr/>
        </p:nvSpPr>
        <p:spPr>
          <a:xfrm>
            <a:off x="9935972" y="3281354"/>
            <a:ext cx="1248295" cy="4904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Randomized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PCA</a:t>
            </a:r>
          </a:p>
        </p:txBody>
      </p:sp>
      <p:sp>
        <p:nvSpPr>
          <p:cNvPr id="82" name="Right Arrow 81"/>
          <p:cNvSpPr/>
          <p:nvPr/>
        </p:nvSpPr>
        <p:spPr>
          <a:xfrm rot="3741509">
            <a:off x="10820648" y="4551854"/>
            <a:ext cx="481433" cy="19397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83" name="Rectangle 82"/>
          <p:cNvSpPr/>
          <p:nvPr/>
        </p:nvSpPr>
        <p:spPr>
          <a:xfrm>
            <a:off x="10902302" y="4858868"/>
            <a:ext cx="1077883" cy="24795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white"/>
                </a:solidFill>
                <a:effectLst/>
                <a:uLnTx/>
                <a:uFillTx/>
                <a:latin typeface="Roboto Condensed"/>
                <a:ea typeface="+mn-ea"/>
                <a:cs typeface="+mn-cs"/>
              </a:rPr>
              <a:t>Isomap</a:t>
            </a:r>
            <a:endParaRPr kumimoji="0" lang="en-US" sz="15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85" name="Rectangle 84"/>
          <p:cNvSpPr/>
          <p:nvPr/>
        </p:nvSpPr>
        <p:spPr>
          <a:xfrm>
            <a:off x="11061499" y="5825398"/>
            <a:ext cx="822960" cy="32524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LLE</a:t>
            </a:r>
          </a:p>
        </p:txBody>
      </p:sp>
      <p:sp>
        <p:nvSpPr>
          <p:cNvPr id="88" name="Right Arrow 87"/>
          <p:cNvSpPr/>
          <p:nvPr/>
        </p:nvSpPr>
        <p:spPr>
          <a:xfrm rot="5400000">
            <a:off x="11319044" y="5580023"/>
            <a:ext cx="307869" cy="18288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89" name="Rectangle 88"/>
          <p:cNvSpPr/>
          <p:nvPr/>
        </p:nvSpPr>
        <p:spPr>
          <a:xfrm>
            <a:off x="9261007" y="4869715"/>
            <a:ext cx="1311095" cy="4031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Kernel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approximation</a:t>
            </a:r>
          </a:p>
        </p:txBody>
      </p:sp>
      <p:sp>
        <p:nvSpPr>
          <p:cNvPr id="90" name="Right Arrow 89"/>
          <p:cNvSpPr/>
          <p:nvPr/>
        </p:nvSpPr>
        <p:spPr>
          <a:xfrm rot="7293140">
            <a:off x="10076180" y="4543484"/>
            <a:ext cx="519031" cy="1828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80" name="Oval 79"/>
          <p:cNvSpPr/>
          <p:nvPr/>
        </p:nvSpPr>
        <p:spPr>
          <a:xfrm>
            <a:off x="10262520" y="4008639"/>
            <a:ext cx="1019693" cy="46826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&lt;10K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Condensed"/>
                <a:ea typeface="+mn-ea"/>
                <a:cs typeface="+mn-cs"/>
              </a:rPr>
              <a:t>samples</a:t>
            </a:r>
          </a:p>
        </p:txBody>
      </p:sp>
      <p:sp>
        <p:nvSpPr>
          <p:cNvPr id="84" name="Rectangle 83"/>
          <p:cNvSpPr/>
          <p:nvPr/>
        </p:nvSpPr>
        <p:spPr>
          <a:xfrm>
            <a:off x="10902302" y="5101365"/>
            <a:ext cx="1077883" cy="42252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Spectral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Embedding</a:t>
            </a:r>
          </a:p>
        </p:txBody>
      </p:sp>
      <p:sp>
        <p:nvSpPr>
          <p:cNvPr id="103" name="Rectangle 102"/>
          <p:cNvSpPr/>
          <p:nvPr/>
        </p:nvSpPr>
        <p:spPr>
          <a:xfrm>
            <a:off x="9584" y="5857141"/>
            <a:ext cx="1949572" cy="477054"/>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w="9525">
                  <a:solidFill>
                    <a:prstClr val="white"/>
                  </a:solidFill>
                  <a:prstDash val="solid"/>
                </a:ln>
                <a:solidFill>
                  <a:srgbClr val="0070C0"/>
                </a:solidFill>
                <a:effectLst>
                  <a:outerShdw blurRad="12700" dist="38100" dir="2700000" algn="tl" rotWithShape="0">
                    <a:prstClr val="white">
                      <a:lumMod val="50000"/>
                    </a:prstClr>
                  </a:outerShdw>
                </a:effectLst>
                <a:uLnTx/>
                <a:uFillTx/>
                <a:latin typeface="Roboto Condensed"/>
                <a:ea typeface="+mn-ea"/>
                <a:cs typeface="+mn-cs"/>
              </a:rPr>
              <a:t>Classification</a:t>
            </a:r>
          </a:p>
        </p:txBody>
      </p:sp>
      <p:sp>
        <p:nvSpPr>
          <p:cNvPr id="104" name="Rectangle 103"/>
          <p:cNvSpPr/>
          <p:nvPr/>
        </p:nvSpPr>
        <p:spPr>
          <a:xfrm>
            <a:off x="4224828" y="2948004"/>
            <a:ext cx="1507144" cy="4770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w="9525">
                  <a:solidFill>
                    <a:prstClr val="white"/>
                  </a:solidFill>
                  <a:prstDash val="solid"/>
                </a:ln>
                <a:solidFill>
                  <a:srgbClr val="0070C0"/>
                </a:solidFill>
                <a:effectLst>
                  <a:outerShdw blurRad="12700" dist="38100" dir="2700000" algn="tl" rotWithShape="0">
                    <a:prstClr val="white">
                      <a:lumMod val="50000"/>
                    </a:prstClr>
                  </a:outerShdw>
                </a:effectLst>
                <a:uLnTx/>
                <a:uFillTx/>
                <a:latin typeface="Roboto Condensed"/>
                <a:ea typeface="+mn-ea"/>
                <a:cs typeface="+mn-cs"/>
              </a:rPr>
              <a:t>Clustering</a:t>
            </a:r>
          </a:p>
        </p:txBody>
      </p:sp>
      <p:sp>
        <p:nvSpPr>
          <p:cNvPr id="105" name="Rectangle 104"/>
          <p:cNvSpPr/>
          <p:nvPr/>
        </p:nvSpPr>
        <p:spPr>
          <a:xfrm>
            <a:off x="5859281" y="2948456"/>
            <a:ext cx="1627370" cy="47705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w="9525">
                  <a:solidFill>
                    <a:prstClr val="white"/>
                  </a:solidFill>
                  <a:prstDash val="solid"/>
                </a:ln>
                <a:solidFill>
                  <a:srgbClr val="0070C0"/>
                </a:solidFill>
                <a:effectLst>
                  <a:outerShdw blurRad="12700" dist="38100" dir="2700000" algn="tl" rotWithShape="0">
                    <a:prstClr val="white">
                      <a:lumMod val="50000"/>
                    </a:prstClr>
                  </a:outerShdw>
                </a:effectLst>
                <a:uLnTx/>
                <a:uFillTx/>
                <a:latin typeface="Roboto Condensed"/>
                <a:ea typeface="+mn-ea"/>
                <a:cs typeface="+mn-cs"/>
              </a:rPr>
              <a:t>Regression</a:t>
            </a:r>
          </a:p>
        </p:txBody>
      </p:sp>
      <p:sp>
        <p:nvSpPr>
          <p:cNvPr id="106" name="Rectangle 105"/>
          <p:cNvSpPr/>
          <p:nvPr/>
        </p:nvSpPr>
        <p:spPr>
          <a:xfrm>
            <a:off x="9057569" y="5404888"/>
            <a:ext cx="2169184" cy="861774"/>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w="9525">
                  <a:solidFill>
                    <a:prstClr val="white"/>
                  </a:solidFill>
                  <a:prstDash val="solid"/>
                </a:ln>
                <a:solidFill>
                  <a:srgbClr val="0070C0"/>
                </a:solidFill>
                <a:effectLst>
                  <a:outerShdw blurRad="12700" dist="38100" dir="2700000" algn="tl" rotWithShape="0">
                    <a:prstClr val="white">
                      <a:lumMod val="50000"/>
                    </a:prstClr>
                  </a:outerShdw>
                </a:effectLst>
                <a:uLnTx/>
                <a:uFillTx/>
                <a:latin typeface="Roboto Condensed"/>
                <a:ea typeface="+mn-ea"/>
                <a:cs typeface="+mn-cs"/>
              </a:rPr>
              <a:t>Dimensionality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w="9525">
                  <a:solidFill>
                    <a:prstClr val="white"/>
                  </a:solidFill>
                  <a:prstDash val="solid"/>
                </a:ln>
                <a:solidFill>
                  <a:srgbClr val="0070C0"/>
                </a:solidFill>
                <a:effectLst>
                  <a:outerShdw blurRad="12700" dist="38100" dir="2700000" algn="tl" rotWithShape="0">
                    <a:prstClr val="white">
                      <a:lumMod val="50000"/>
                    </a:prstClr>
                  </a:outerShdw>
                </a:effectLst>
                <a:uLnTx/>
                <a:uFillTx/>
                <a:latin typeface="Roboto Condensed"/>
                <a:ea typeface="+mn-ea"/>
                <a:cs typeface="+mn-cs"/>
              </a:rPr>
              <a:t>Reduction</a:t>
            </a:r>
          </a:p>
        </p:txBody>
      </p:sp>
      <p:sp>
        <p:nvSpPr>
          <p:cNvPr id="13" name="Right Arrow 12"/>
          <p:cNvSpPr/>
          <p:nvPr/>
        </p:nvSpPr>
        <p:spPr>
          <a:xfrm rot="9181384">
            <a:off x="2671263" y="1459872"/>
            <a:ext cx="1254459" cy="182880"/>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Condensed"/>
              <a:ea typeface="+mn-ea"/>
              <a:cs typeface="+mn-cs"/>
            </a:endParaRPr>
          </a:p>
        </p:txBody>
      </p:sp>
      <p:sp>
        <p:nvSpPr>
          <p:cNvPr id="6" name="Oval 5"/>
          <p:cNvSpPr/>
          <p:nvPr/>
        </p:nvSpPr>
        <p:spPr>
          <a:xfrm>
            <a:off x="3821170" y="818435"/>
            <a:ext cx="914400" cy="68533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Roboto Condensed"/>
                <a:ea typeface="+mn-ea"/>
                <a:cs typeface="+mn-cs"/>
              </a:rPr>
              <a:t>&gt;50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Condensed"/>
                <a:ea typeface="+mn-ea"/>
                <a:cs typeface="+mn-cs"/>
              </a:rPr>
              <a:t>samples</a:t>
            </a:r>
          </a:p>
        </p:txBody>
      </p:sp>
    </p:spTree>
    <p:extLst>
      <p:ext uri="{BB962C8B-B14F-4D97-AF65-F5344CB8AC3E}">
        <p14:creationId xmlns:p14="http://schemas.microsoft.com/office/powerpoint/2010/main" val="355443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5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8"/>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4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46"/>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8"/>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4"/>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44"/>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5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5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1"/>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60"/>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49"/>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63"/>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61"/>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65"/>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6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67"/>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70"/>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71"/>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72"/>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73"/>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75"/>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74"/>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79"/>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81"/>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80"/>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90"/>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89"/>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82"/>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83"/>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84"/>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88"/>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8" grpId="0" animBg="1"/>
      <p:bldP spid="95" grpId="0" animBg="1"/>
      <p:bldP spid="92" grpId="0" animBg="1"/>
      <p:bldP spid="8" grpId="0" animBg="1"/>
      <p:bldP spid="9" grpId="0" animBg="1"/>
      <p:bldP spid="12" grpId="0" animBg="1"/>
      <p:bldP spid="19" grpId="0" animBg="1"/>
      <p:bldP spid="29" grpId="0" animBg="1"/>
      <p:bldP spid="30" grpId="0" animBg="1"/>
      <p:bldP spid="31" grpId="0" animBg="1"/>
      <p:bldP spid="32" grpId="0" animBg="1"/>
      <p:bldP spid="33" grpId="0" animBg="1"/>
      <p:bldP spid="34" grpId="0" animBg="1"/>
      <p:bldP spid="39" grpId="0" animBg="1"/>
      <p:bldP spid="40" grpId="0" animBg="1"/>
      <p:bldP spid="41" grpId="0" animBg="1"/>
      <p:bldP spid="42" grpId="0" animBg="1"/>
      <p:bldP spid="53" grpId="0" animBg="1"/>
      <p:bldP spid="54" grpId="0" animBg="1"/>
      <p:bldP spid="55" grpId="0" animBg="1"/>
      <p:bldP spid="57" grpId="0" animBg="1"/>
      <p:bldP spid="58" grpId="0" animBg="1"/>
      <p:bldP spid="59" grpId="0" animBg="1"/>
      <p:bldP spid="60" grpId="0" animBg="1"/>
      <p:bldP spid="5" grpId="0" animBg="1"/>
      <p:bldP spid="7" grpId="0" animBg="1"/>
      <p:bldP spid="10" grpId="0" animBg="1"/>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43" grpId="0" animBg="1"/>
      <p:bldP spid="44" grpId="0" animBg="1"/>
      <p:bldP spid="45" grpId="0" animBg="1"/>
      <p:bldP spid="46" grpId="0" animBg="1"/>
      <p:bldP spid="47" grpId="0" animBg="1"/>
      <p:bldP spid="48" grpId="0" animBg="1"/>
      <p:bldP spid="49" grpId="0" animBg="1"/>
      <p:bldP spid="50" grpId="0" animBg="1"/>
      <p:bldP spid="51" grpId="0" animBg="1"/>
      <p:bldP spid="61" grpId="0" animBg="1"/>
      <p:bldP spid="62" grpId="0" animBg="1"/>
      <p:bldP spid="63" grpId="0" animBg="1"/>
      <p:bldP spid="64" grpId="0" animBg="1"/>
      <p:bldP spid="65" grpId="0" animBg="1"/>
      <p:bldP spid="67" grpId="0" animBg="1"/>
      <p:bldP spid="66" grpId="0" animBg="1"/>
      <p:bldP spid="68" grpId="0" animBg="1"/>
      <p:bldP spid="69" grpId="0" animBg="1"/>
      <p:bldP spid="70" grpId="0" animBg="1"/>
      <p:bldP spid="71" grpId="0" animBg="1"/>
      <p:bldP spid="72" grpId="0" animBg="1"/>
      <p:bldP spid="73" grpId="0" animBg="1"/>
      <p:bldP spid="74" grpId="0" animBg="1"/>
      <p:bldP spid="75" grpId="0" animBg="1"/>
      <p:bldP spid="76" grpId="0" animBg="1"/>
      <p:bldP spid="11" grpId="0" animBg="1"/>
      <p:bldP spid="81" grpId="0" animBg="1"/>
      <p:bldP spid="79" grpId="0" animBg="1"/>
      <p:bldP spid="82" grpId="0" animBg="1"/>
      <p:bldP spid="83" grpId="0" animBg="1"/>
      <p:bldP spid="85" grpId="0" animBg="1"/>
      <p:bldP spid="88" grpId="0" animBg="1"/>
      <p:bldP spid="89" grpId="0" animBg="1"/>
      <p:bldP spid="90" grpId="0" animBg="1"/>
      <p:bldP spid="80" grpId="0" animBg="1"/>
      <p:bldP spid="84" grpId="0" animBg="1"/>
      <p:bldP spid="103" grpId="0"/>
      <p:bldP spid="104" grpId="0"/>
      <p:bldP spid="105" grpId="0"/>
      <p:bldP spid="106" grpId="0"/>
      <p:bldP spid="13"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A63AA-0FA8-EF50-FC55-D61D708259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D9EA0D-1560-4C3E-F87A-C2FF950557FD}"/>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Classification of ML Techniques</a:t>
            </a:r>
          </a:p>
        </p:txBody>
      </p:sp>
      <p:sp>
        <p:nvSpPr>
          <p:cNvPr id="3" name="Text Placeholder 2">
            <a:extLst>
              <a:ext uri="{FF2B5EF4-FFF2-40B4-BE49-F238E27FC236}">
                <a16:creationId xmlns:a16="http://schemas.microsoft.com/office/drawing/2014/main" id="{A92DDCD7-0341-B5B1-AD2E-DE2503A6D4AB}"/>
              </a:ext>
            </a:extLst>
          </p:cNvPr>
          <p:cNvSpPr>
            <a:spLocks noGrp="1"/>
          </p:cNvSpPr>
          <p:nvPr>
            <p:ph type="body" idx="1"/>
          </p:nvPr>
        </p:nvSpPr>
        <p:spPr/>
        <p:txBody>
          <a:bodyPr/>
          <a:lstStyle/>
          <a:p>
            <a:r>
              <a:rPr lang="en-US" dirty="0"/>
              <a:t>Section - 6</a:t>
            </a:r>
          </a:p>
        </p:txBody>
      </p:sp>
    </p:spTree>
    <p:extLst>
      <p:ext uri="{BB962C8B-B14F-4D97-AF65-F5344CB8AC3E}">
        <p14:creationId xmlns:p14="http://schemas.microsoft.com/office/powerpoint/2010/main" val="1430503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0E434-CF94-1DF0-4FA1-CF2A26FFA97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51A6C2-CB05-162F-5B0E-7683EF187498}"/>
              </a:ext>
            </a:extLst>
          </p:cNvPr>
          <p:cNvSpPr>
            <a:spLocks noGrp="1"/>
          </p:cNvSpPr>
          <p:nvPr>
            <p:ph type="title"/>
          </p:nvPr>
        </p:nvSpPr>
        <p:spPr>
          <a:xfrm>
            <a:off x="0" y="1"/>
            <a:ext cx="12192000" cy="711200"/>
          </a:xfrm>
        </p:spPr>
        <p:txBody>
          <a:bodyPr>
            <a:normAutofit/>
          </a:bodyPr>
          <a:lstStyle/>
          <a:p>
            <a:r>
              <a:rPr lang="en-IN" dirty="0"/>
              <a:t>Classification of ML Techniques</a:t>
            </a:r>
          </a:p>
        </p:txBody>
      </p:sp>
      <p:sp>
        <p:nvSpPr>
          <p:cNvPr id="19" name="Rounded Rectangle 5">
            <a:extLst>
              <a:ext uri="{FF2B5EF4-FFF2-40B4-BE49-F238E27FC236}">
                <a16:creationId xmlns:a16="http://schemas.microsoft.com/office/drawing/2014/main" id="{E47FC5E0-3C9C-6065-A8D6-639C5D444FFD}"/>
              </a:ext>
            </a:extLst>
          </p:cNvPr>
          <p:cNvSpPr/>
          <p:nvPr/>
        </p:nvSpPr>
        <p:spPr>
          <a:xfrm>
            <a:off x="4839032" y="915562"/>
            <a:ext cx="2191871" cy="118872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Machine Learning </a:t>
            </a:r>
          </a:p>
        </p:txBody>
      </p:sp>
      <p:sp>
        <p:nvSpPr>
          <p:cNvPr id="20" name="Rounded Rectangle 6">
            <a:extLst>
              <a:ext uri="{FF2B5EF4-FFF2-40B4-BE49-F238E27FC236}">
                <a16:creationId xmlns:a16="http://schemas.microsoft.com/office/drawing/2014/main" id="{7E612FCB-25AC-AD2F-4E26-93607BA4A767}"/>
              </a:ext>
            </a:extLst>
          </p:cNvPr>
          <p:cNvSpPr/>
          <p:nvPr/>
        </p:nvSpPr>
        <p:spPr>
          <a:xfrm>
            <a:off x="2203408" y="3034160"/>
            <a:ext cx="2191871" cy="11887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Supervised Learning </a:t>
            </a:r>
          </a:p>
        </p:txBody>
      </p:sp>
      <p:sp>
        <p:nvSpPr>
          <p:cNvPr id="21" name="Rounded Rectangle 7">
            <a:extLst>
              <a:ext uri="{FF2B5EF4-FFF2-40B4-BE49-F238E27FC236}">
                <a16:creationId xmlns:a16="http://schemas.microsoft.com/office/drawing/2014/main" id="{C5D1E5A7-B8EB-3ABA-372D-DD630518191B}"/>
              </a:ext>
            </a:extLst>
          </p:cNvPr>
          <p:cNvSpPr/>
          <p:nvPr/>
        </p:nvSpPr>
        <p:spPr>
          <a:xfrm>
            <a:off x="4839032" y="3034160"/>
            <a:ext cx="2191871" cy="118872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Unsupervised Learning </a:t>
            </a:r>
          </a:p>
        </p:txBody>
      </p:sp>
      <p:sp>
        <p:nvSpPr>
          <p:cNvPr id="22" name="Rounded Rectangle 8">
            <a:extLst>
              <a:ext uri="{FF2B5EF4-FFF2-40B4-BE49-F238E27FC236}">
                <a16:creationId xmlns:a16="http://schemas.microsoft.com/office/drawing/2014/main" id="{378B495B-E085-98AD-C637-75C6A69B0BDF}"/>
              </a:ext>
            </a:extLst>
          </p:cNvPr>
          <p:cNvSpPr/>
          <p:nvPr/>
        </p:nvSpPr>
        <p:spPr>
          <a:xfrm>
            <a:off x="7474656" y="3034160"/>
            <a:ext cx="2191871" cy="118872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Reinforcement Learning </a:t>
            </a:r>
          </a:p>
        </p:txBody>
      </p:sp>
      <p:cxnSp>
        <p:nvCxnSpPr>
          <p:cNvPr id="23" name="Straight Connector 22">
            <a:extLst>
              <a:ext uri="{FF2B5EF4-FFF2-40B4-BE49-F238E27FC236}">
                <a16:creationId xmlns:a16="http://schemas.microsoft.com/office/drawing/2014/main" id="{BAA645FA-5AC4-6DEA-A74C-5943266D97AE}"/>
              </a:ext>
            </a:extLst>
          </p:cNvPr>
          <p:cNvCxnSpPr>
            <a:stCxn id="19" idx="2"/>
            <a:endCxn id="21" idx="0"/>
          </p:cNvCxnSpPr>
          <p:nvPr/>
        </p:nvCxnSpPr>
        <p:spPr>
          <a:xfrm>
            <a:off x="5934967" y="2104282"/>
            <a:ext cx="0" cy="929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BE2F29-42CA-0E8E-D523-B956A53B7FD8}"/>
              </a:ext>
            </a:extLst>
          </p:cNvPr>
          <p:cNvCxnSpPr>
            <a:endCxn id="20" idx="0"/>
          </p:cNvCxnSpPr>
          <p:nvPr/>
        </p:nvCxnSpPr>
        <p:spPr>
          <a:xfrm>
            <a:off x="3299341" y="2475420"/>
            <a:ext cx="2" cy="55874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6AFF99-BFE3-86C4-9E17-92F187A2F505}"/>
              </a:ext>
            </a:extLst>
          </p:cNvPr>
          <p:cNvCxnSpPr>
            <a:endCxn id="22" idx="0"/>
          </p:cNvCxnSpPr>
          <p:nvPr/>
        </p:nvCxnSpPr>
        <p:spPr>
          <a:xfrm>
            <a:off x="8570591" y="2475420"/>
            <a:ext cx="1" cy="55874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F4DB96-30B4-D622-3218-98C15D548BEF}"/>
              </a:ext>
            </a:extLst>
          </p:cNvPr>
          <p:cNvCxnSpPr/>
          <p:nvPr/>
        </p:nvCxnSpPr>
        <p:spPr>
          <a:xfrm flipV="1">
            <a:off x="3299342" y="2475419"/>
            <a:ext cx="527124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971DC3-60D4-0144-B05B-4A95E05981E6}"/>
              </a:ext>
            </a:extLst>
          </p:cNvPr>
          <p:cNvSpPr txBox="1"/>
          <p:nvPr/>
        </p:nvSpPr>
        <p:spPr>
          <a:xfrm>
            <a:off x="2203408" y="4541111"/>
            <a:ext cx="2191871" cy="707886"/>
          </a:xfrm>
          <a:prstGeom prst="rect">
            <a:avLst/>
          </a:prstGeom>
          <a:noFill/>
        </p:spPr>
        <p:txBody>
          <a:bodyPr wrap="square" rtlCol="0">
            <a:spAutoFit/>
          </a:bodyPr>
          <a:lstStyle/>
          <a:p>
            <a:r>
              <a:rPr lang="en-US" sz="2000" dirty="0"/>
              <a:t>Task driven / predict value</a:t>
            </a:r>
          </a:p>
        </p:txBody>
      </p:sp>
      <p:pic>
        <p:nvPicPr>
          <p:cNvPr id="28" name="Picture 27">
            <a:extLst>
              <a:ext uri="{FF2B5EF4-FFF2-40B4-BE49-F238E27FC236}">
                <a16:creationId xmlns:a16="http://schemas.microsoft.com/office/drawing/2014/main" id="{0D012685-3207-FF0F-5406-52F3864F4493}"/>
              </a:ext>
            </a:extLst>
          </p:cNvPr>
          <p:cNvPicPr>
            <a:picLocks noChangeAspect="1"/>
          </p:cNvPicPr>
          <p:nvPr/>
        </p:nvPicPr>
        <p:blipFill>
          <a:blip r:embed="rId2"/>
          <a:stretch>
            <a:fillRect/>
          </a:stretch>
        </p:blipFill>
        <p:spPr>
          <a:xfrm>
            <a:off x="2715787" y="5334795"/>
            <a:ext cx="1167108" cy="822960"/>
          </a:xfrm>
          <a:prstGeom prst="rect">
            <a:avLst/>
          </a:prstGeom>
        </p:spPr>
      </p:pic>
      <p:sp>
        <p:nvSpPr>
          <p:cNvPr id="29" name="TextBox 28">
            <a:extLst>
              <a:ext uri="{FF2B5EF4-FFF2-40B4-BE49-F238E27FC236}">
                <a16:creationId xmlns:a16="http://schemas.microsoft.com/office/drawing/2014/main" id="{D8A8F106-0F72-E19F-4C97-97C53F2BFB58}"/>
              </a:ext>
            </a:extLst>
          </p:cNvPr>
          <p:cNvSpPr txBox="1"/>
          <p:nvPr/>
        </p:nvSpPr>
        <p:spPr>
          <a:xfrm>
            <a:off x="4839032" y="4541111"/>
            <a:ext cx="2191871" cy="707886"/>
          </a:xfrm>
          <a:prstGeom prst="rect">
            <a:avLst/>
          </a:prstGeom>
          <a:noFill/>
        </p:spPr>
        <p:txBody>
          <a:bodyPr wrap="square" rtlCol="0">
            <a:spAutoFit/>
          </a:bodyPr>
          <a:lstStyle/>
          <a:p>
            <a:r>
              <a:rPr lang="en-US" sz="2000" dirty="0"/>
              <a:t>Data driven / identify clusters</a:t>
            </a:r>
          </a:p>
        </p:txBody>
      </p:sp>
      <p:sp>
        <p:nvSpPr>
          <p:cNvPr id="30" name="TextBox 29">
            <a:extLst>
              <a:ext uri="{FF2B5EF4-FFF2-40B4-BE49-F238E27FC236}">
                <a16:creationId xmlns:a16="http://schemas.microsoft.com/office/drawing/2014/main" id="{C5444F26-BCD6-7177-CA1F-CB67A9980F20}"/>
              </a:ext>
            </a:extLst>
          </p:cNvPr>
          <p:cNvSpPr txBox="1"/>
          <p:nvPr/>
        </p:nvSpPr>
        <p:spPr>
          <a:xfrm>
            <a:off x="7474654" y="4541111"/>
            <a:ext cx="2286000" cy="707886"/>
          </a:xfrm>
          <a:prstGeom prst="rect">
            <a:avLst/>
          </a:prstGeom>
          <a:noFill/>
        </p:spPr>
        <p:txBody>
          <a:bodyPr wrap="square" rtlCol="0">
            <a:spAutoFit/>
          </a:bodyPr>
          <a:lstStyle/>
          <a:p>
            <a:r>
              <a:rPr lang="en-US" sz="2000" dirty="0"/>
              <a:t>Learn from mistakes</a:t>
            </a:r>
          </a:p>
        </p:txBody>
      </p:sp>
      <p:pic>
        <p:nvPicPr>
          <p:cNvPr id="31" name="Picture 30">
            <a:extLst>
              <a:ext uri="{FF2B5EF4-FFF2-40B4-BE49-F238E27FC236}">
                <a16:creationId xmlns:a16="http://schemas.microsoft.com/office/drawing/2014/main" id="{FE41FA76-FA63-FDF4-A726-59C9C0E6B512}"/>
              </a:ext>
            </a:extLst>
          </p:cNvPr>
          <p:cNvPicPr>
            <a:picLocks noChangeAspect="1"/>
          </p:cNvPicPr>
          <p:nvPr/>
        </p:nvPicPr>
        <p:blipFill rotWithShape="1">
          <a:blip r:embed="rId3">
            <a:clrChange>
              <a:clrFrom>
                <a:srgbClr val="FFFFFF"/>
              </a:clrFrom>
              <a:clrTo>
                <a:srgbClr val="FFFFFF">
                  <a:alpha val="0"/>
                </a:srgbClr>
              </a:clrTo>
            </a:clrChange>
          </a:blip>
          <a:srcRect l="22621" t="17123" r="6490" b="9978"/>
          <a:stretch/>
        </p:blipFill>
        <p:spPr>
          <a:xfrm>
            <a:off x="7839070" y="5191923"/>
            <a:ext cx="1463040" cy="824248"/>
          </a:xfrm>
          <a:prstGeom prst="roundRect">
            <a:avLst/>
          </a:prstGeom>
        </p:spPr>
      </p:pic>
      <p:pic>
        <p:nvPicPr>
          <p:cNvPr id="32" name="Picture 31">
            <a:extLst>
              <a:ext uri="{FF2B5EF4-FFF2-40B4-BE49-F238E27FC236}">
                <a16:creationId xmlns:a16="http://schemas.microsoft.com/office/drawing/2014/main" id="{E2FA7A2F-9B21-FD7F-C55D-4EB0C0A7B53D}"/>
              </a:ext>
            </a:extLst>
          </p:cNvPr>
          <p:cNvPicPr>
            <a:picLocks noChangeAspect="1"/>
          </p:cNvPicPr>
          <p:nvPr/>
        </p:nvPicPr>
        <p:blipFill>
          <a:blip r:embed="rId4"/>
          <a:stretch>
            <a:fillRect/>
          </a:stretch>
        </p:blipFill>
        <p:spPr>
          <a:xfrm>
            <a:off x="5347327" y="5264003"/>
            <a:ext cx="1027313" cy="822960"/>
          </a:xfrm>
          <a:prstGeom prst="rect">
            <a:avLst/>
          </a:prstGeom>
        </p:spPr>
      </p:pic>
    </p:spTree>
    <p:extLst>
      <p:ext uri="{BB962C8B-B14F-4D97-AF65-F5344CB8AC3E}">
        <p14:creationId xmlns:p14="http://schemas.microsoft.com/office/powerpoint/2010/main" val="382472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7" grpId="0"/>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Introduction to Machine Learning </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3536884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522DB-5E80-C1BF-2AB9-24DB48E49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86E29-69CF-B706-B7C7-46642C14FF6B}"/>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Supervised Learning </a:t>
            </a:r>
          </a:p>
        </p:txBody>
      </p:sp>
      <p:sp>
        <p:nvSpPr>
          <p:cNvPr id="3" name="Text Placeholder 2">
            <a:extLst>
              <a:ext uri="{FF2B5EF4-FFF2-40B4-BE49-F238E27FC236}">
                <a16:creationId xmlns:a16="http://schemas.microsoft.com/office/drawing/2014/main" id="{0F995F19-2C23-6189-6AA9-9861C5D4D632}"/>
              </a:ext>
            </a:extLst>
          </p:cNvPr>
          <p:cNvSpPr>
            <a:spLocks noGrp="1"/>
          </p:cNvSpPr>
          <p:nvPr>
            <p:ph type="body" idx="1"/>
          </p:nvPr>
        </p:nvSpPr>
        <p:spPr/>
        <p:txBody>
          <a:bodyPr/>
          <a:lstStyle/>
          <a:p>
            <a:r>
              <a:rPr lang="en-US" dirty="0"/>
              <a:t>Section – 6.1</a:t>
            </a:r>
          </a:p>
        </p:txBody>
      </p:sp>
    </p:spTree>
    <p:extLst>
      <p:ext uri="{BB962C8B-B14F-4D97-AF65-F5344CB8AC3E}">
        <p14:creationId xmlns:p14="http://schemas.microsoft.com/office/powerpoint/2010/main" val="2555085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344D6-9265-F182-03D0-9FCF28164C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4EECD0-FBE7-DFFD-2B58-46434E0F3A1F}"/>
              </a:ext>
            </a:extLst>
          </p:cNvPr>
          <p:cNvSpPr>
            <a:spLocks noGrp="1"/>
          </p:cNvSpPr>
          <p:nvPr>
            <p:ph type="title"/>
          </p:nvPr>
        </p:nvSpPr>
        <p:spPr>
          <a:xfrm>
            <a:off x="0" y="1"/>
            <a:ext cx="12192000" cy="711200"/>
          </a:xfrm>
        </p:spPr>
        <p:txBody>
          <a:bodyPr>
            <a:normAutofit/>
          </a:bodyPr>
          <a:lstStyle/>
          <a:p>
            <a:r>
              <a:rPr lang="en-IN" dirty="0">
                <a:solidFill>
                  <a:schemeClr val="tx1"/>
                </a:solidFill>
              </a:rPr>
              <a:t>Supervised Learning </a:t>
            </a:r>
            <a:endParaRPr lang="en-IN" dirty="0"/>
          </a:p>
        </p:txBody>
      </p:sp>
      <p:pic>
        <p:nvPicPr>
          <p:cNvPr id="3" name="Picture 2">
            <a:extLst>
              <a:ext uri="{FF2B5EF4-FFF2-40B4-BE49-F238E27FC236}">
                <a16:creationId xmlns:a16="http://schemas.microsoft.com/office/drawing/2014/main" id="{2DBC285D-4C4C-8BC6-F1EB-152A93E20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79" y="2360939"/>
            <a:ext cx="817995" cy="722538"/>
          </a:xfrm>
          <a:prstGeom prst="rect">
            <a:avLst/>
          </a:prstGeom>
        </p:spPr>
      </p:pic>
      <p:pic>
        <p:nvPicPr>
          <p:cNvPr id="5" name="Picture 4">
            <a:extLst>
              <a:ext uri="{FF2B5EF4-FFF2-40B4-BE49-F238E27FC236}">
                <a16:creationId xmlns:a16="http://schemas.microsoft.com/office/drawing/2014/main" id="{6FF94CD1-24C7-6E5B-6A1A-ADC7D82AC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057" y="2372815"/>
            <a:ext cx="966051" cy="717956"/>
          </a:xfrm>
          <a:prstGeom prst="rect">
            <a:avLst/>
          </a:prstGeom>
        </p:spPr>
      </p:pic>
      <p:sp>
        <p:nvSpPr>
          <p:cNvPr id="6" name="Rounded Rectangle 5">
            <a:extLst>
              <a:ext uri="{FF2B5EF4-FFF2-40B4-BE49-F238E27FC236}">
                <a16:creationId xmlns:a16="http://schemas.microsoft.com/office/drawing/2014/main" id="{60D6703F-3E5D-842C-F79B-436C0F1A5B69}"/>
              </a:ext>
            </a:extLst>
          </p:cNvPr>
          <p:cNvSpPr/>
          <p:nvPr/>
        </p:nvSpPr>
        <p:spPr>
          <a:xfrm>
            <a:off x="5021251" y="2767530"/>
            <a:ext cx="2034384" cy="1761276"/>
          </a:xfrm>
          <a:prstGeom prst="roundRect">
            <a:avLst/>
          </a:prstGeom>
          <a:solidFill>
            <a:schemeClr val="tx2">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chemeClr val="bg1"/>
                </a:solidFill>
              </a:rPr>
              <a:t> Algorithm</a:t>
            </a:r>
          </a:p>
        </p:txBody>
      </p:sp>
      <p:cxnSp>
        <p:nvCxnSpPr>
          <p:cNvPr id="7" name="Straight Arrow Connector 6">
            <a:extLst>
              <a:ext uri="{FF2B5EF4-FFF2-40B4-BE49-F238E27FC236}">
                <a16:creationId xmlns:a16="http://schemas.microsoft.com/office/drawing/2014/main" id="{4A1C6BEA-2AE6-359A-A550-79AC1C9C85FF}"/>
              </a:ext>
            </a:extLst>
          </p:cNvPr>
          <p:cNvCxnSpPr>
            <a:cxnSpLocks/>
            <a:stCxn id="8" idx="3"/>
            <a:endCxn id="6" idx="1"/>
          </p:cNvCxnSpPr>
          <p:nvPr/>
        </p:nvCxnSpPr>
        <p:spPr>
          <a:xfrm flipV="1">
            <a:off x="3319629" y="3648168"/>
            <a:ext cx="1701622" cy="3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0F2FEAA-6CD3-457D-9FBC-8B7ADFE1BE54}"/>
              </a:ext>
            </a:extLst>
          </p:cNvPr>
          <p:cNvSpPr/>
          <p:nvPr/>
        </p:nvSpPr>
        <p:spPr>
          <a:xfrm>
            <a:off x="210824" y="1800945"/>
            <a:ext cx="3108805" cy="3761408"/>
          </a:xfrm>
          <a:prstGeom prst="rect">
            <a:avLst/>
          </a:prstGeom>
          <a:solidFill>
            <a:srgbClr val="00BBD3">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FF504D72-E221-5E51-2760-061D9F36F4C6}"/>
              </a:ext>
            </a:extLst>
          </p:cNvPr>
          <p:cNvSpPr txBox="1"/>
          <p:nvPr/>
        </p:nvSpPr>
        <p:spPr>
          <a:xfrm>
            <a:off x="396402" y="2050183"/>
            <a:ext cx="707245" cy="369332"/>
          </a:xfrm>
          <a:prstGeom prst="rect">
            <a:avLst/>
          </a:prstGeom>
          <a:noFill/>
        </p:spPr>
        <p:txBody>
          <a:bodyPr wrap="none" rtlCol="0">
            <a:spAutoFit/>
          </a:bodyPr>
          <a:lstStyle/>
          <a:p>
            <a:r>
              <a:rPr lang="en-US" dirty="0"/>
              <a:t>Apple</a:t>
            </a:r>
          </a:p>
        </p:txBody>
      </p:sp>
      <p:sp>
        <p:nvSpPr>
          <p:cNvPr id="10" name="TextBox 9">
            <a:extLst>
              <a:ext uri="{FF2B5EF4-FFF2-40B4-BE49-F238E27FC236}">
                <a16:creationId xmlns:a16="http://schemas.microsoft.com/office/drawing/2014/main" id="{2C890F6F-1E84-8CB9-FBB0-714C6FB07A62}"/>
              </a:ext>
            </a:extLst>
          </p:cNvPr>
          <p:cNvSpPr txBox="1"/>
          <p:nvPr/>
        </p:nvSpPr>
        <p:spPr>
          <a:xfrm>
            <a:off x="1378106" y="2045501"/>
            <a:ext cx="867545" cy="369332"/>
          </a:xfrm>
          <a:prstGeom prst="rect">
            <a:avLst/>
          </a:prstGeom>
          <a:noFill/>
        </p:spPr>
        <p:txBody>
          <a:bodyPr wrap="none" rtlCol="0">
            <a:spAutoFit/>
          </a:bodyPr>
          <a:lstStyle/>
          <a:p>
            <a:r>
              <a:rPr lang="en-US" dirty="0"/>
              <a:t>Banana</a:t>
            </a:r>
          </a:p>
        </p:txBody>
      </p:sp>
      <p:pic>
        <p:nvPicPr>
          <p:cNvPr id="11" name="Picture 10">
            <a:extLst>
              <a:ext uri="{FF2B5EF4-FFF2-40B4-BE49-F238E27FC236}">
                <a16:creationId xmlns:a16="http://schemas.microsoft.com/office/drawing/2014/main" id="{C5F42AF2-2336-77E7-F072-C6F4413F9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817" y="2386502"/>
            <a:ext cx="817995" cy="722538"/>
          </a:xfrm>
          <a:prstGeom prst="rect">
            <a:avLst/>
          </a:prstGeom>
        </p:spPr>
      </p:pic>
      <p:sp>
        <p:nvSpPr>
          <p:cNvPr id="12" name="TextBox 11">
            <a:extLst>
              <a:ext uri="{FF2B5EF4-FFF2-40B4-BE49-F238E27FC236}">
                <a16:creationId xmlns:a16="http://schemas.microsoft.com/office/drawing/2014/main" id="{FFABCAA9-A24A-FC89-53A8-1237F172262F}"/>
              </a:ext>
            </a:extLst>
          </p:cNvPr>
          <p:cNvSpPr txBox="1"/>
          <p:nvPr/>
        </p:nvSpPr>
        <p:spPr>
          <a:xfrm>
            <a:off x="2513140" y="2075746"/>
            <a:ext cx="707245" cy="369332"/>
          </a:xfrm>
          <a:prstGeom prst="rect">
            <a:avLst/>
          </a:prstGeom>
          <a:noFill/>
        </p:spPr>
        <p:txBody>
          <a:bodyPr wrap="none" rtlCol="0">
            <a:spAutoFit/>
          </a:bodyPr>
          <a:lstStyle/>
          <a:p>
            <a:r>
              <a:rPr lang="en-US" dirty="0"/>
              <a:t>Apple</a:t>
            </a:r>
          </a:p>
        </p:txBody>
      </p:sp>
      <p:pic>
        <p:nvPicPr>
          <p:cNvPr id="13" name="Picture 12">
            <a:extLst>
              <a:ext uri="{FF2B5EF4-FFF2-40B4-BE49-F238E27FC236}">
                <a16:creationId xmlns:a16="http://schemas.microsoft.com/office/drawing/2014/main" id="{BDA18A79-297D-3455-F380-08B35059A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80" y="3561257"/>
            <a:ext cx="966051" cy="717956"/>
          </a:xfrm>
          <a:prstGeom prst="rect">
            <a:avLst/>
          </a:prstGeom>
        </p:spPr>
      </p:pic>
      <p:sp>
        <p:nvSpPr>
          <p:cNvPr id="14" name="TextBox 13">
            <a:extLst>
              <a:ext uri="{FF2B5EF4-FFF2-40B4-BE49-F238E27FC236}">
                <a16:creationId xmlns:a16="http://schemas.microsoft.com/office/drawing/2014/main" id="{45304FEE-488D-0DE6-2427-3DABCC919F87}"/>
              </a:ext>
            </a:extLst>
          </p:cNvPr>
          <p:cNvSpPr txBox="1"/>
          <p:nvPr/>
        </p:nvSpPr>
        <p:spPr>
          <a:xfrm>
            <a:off x="327529" y="3233943"/>
            <a:ext cx="867545" cy="369332"/>
          </a:xfrm>
          <a:prstGeom prst="rect">
            <a:avLst/>
          </a:prstGeom>
          <a:noFill/>
        </p:spPr>
        <p:txBody>
          <a:bodyPr wrap="none" rtlCol="0">
            <a:spAutoFit/>
          </a:bodyPr>
          <a:lstStyle/>
          <a:p>
            <a:r>
              <a:rPr lang="en-US" dirty="0"/>
              <a:t>Banana</a:t>
            </a:r>
          </a:p>
        </p:txBody>
      </p:sp>
      <p:pic>
        <p:nvPicPr>
          <p:cNvPr id="15" name="Picture 14">
            <a:extLst>
              <a:ext uri="{FF2B5EF4-FFF2-40B4-BE49-F238E27FC236}">
                <a16:creationId xmlns:a16="http://schemas.microsoft.com/office/drawing/2014/main" id="{CA81F7DC-20A0-6F2F-C46E-0A6BDAC4B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484" y="3574395"/>
            <a:ext cx="966051" cy="717956"/>
          </a:xfrm>
          <a:prstGeom prst="rect">
            <a:avLst/>
          </a:prstGeom>
        </p:spPr>
      </p:pic>
      <p:sp>
        <p:nvSpPr>
          <p:cNvPr id="16" name="TextBox 15">
            <a:extLst>
              <a:ext uri="{FF2B5EF4-FFF2-40B4-BE49-F238E27FC236}">
                <a16:creationId xmlns:a16="http://schemas.microsoft.com/office/drawing/2014/main" id="{D559F94C-5C4D-36EB-023F-4F2766257C14}"/>
              </a:ext>
            </a:extLst>
          </p:cNvPr>
          <p:cNvSpPr txBox="1"/>
          <p:nvPr/>
        </p:nvSpPr>
        <p:spPr>
          <a:xfrm>
            <a:off x="1374533" y="3247081"/>
            <a:ext cx="867545" cy="369332"/>
          </a:xfrm>
          <a:prstGeom prst="rect">
            <a:avLst/>
          </a:prstGeom>
          <a:noFill/>
        </p:spPr>
        <p:txBody>
          <a:bodyPr wrap="none" rtlCol="0">
            <a:spAutoFit/>
          </a:bodyPr>
          <a:lstStyle/>
          <a:p>
            <a:r>
              <a:rPr lang="en-US" dirty="0"/>
              <a:t>Banana</a:t>
            </a:r>
          </a:p>
        </p:txBody>
      </p:sp>
      <p:pic>
        <p:nvPicPr>
          <p:cNvPr id="17" name="Picture 16">
            <a:extLst>
              <a:ext uri="{FF2B5EF4-FFF2-40B4-BE49-F238E27FC236}">
                <a16:creationId xmlns:a16="http://schemas.microsoft.com/office/drawing/2014/main" id="{C5E13B80-53AC-A4CA-436F-95B4C9E48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192" y="3589592"/>
            <a:ext cx="817995" cy="722538"/>
          </a:xfrm>
          <a:prstGeom prst="rect">
            <a:avLst/>
          </a:prstGeom>
        </p:spPr>
      </p:pic>
      <p:sp>
        <p:nvSpPr>
          <p:cNvPr id="18" name="TextBox 17">
            <a:extLst>
              <a:ext uri="{FF2B5EF4-FFF2-40B4-BE49-F238E27FC236}">
                <a16:creationId xmlns:a16="http://schemas.microsoft.com/office/drawing/2014/main" id="{A71332B7-D006-7125-C5D2-AED6CB9AC909}"/>
              </a:ext>
            </a:extLst>
          </p:cNvPr>
          <p:cNvSpPr txBox="1"/>
          <p:nvPr/>
        </p:nvSpPr>
        <p:spPr>
          <a:xfrm>
            <a:off x="2469515" y="3278836"/>
            <a:ext cx="707245" cy="369332"/>
          </a:xfrm>
          <a:prstGeom prst="rect">
            <a:avLst/>
          </a:prstGeom>
          <a:noFill/>
        </p:spPr>
        <p:txBody>
          <a:bodyPr wrap="none" rtlCol="0">
            <a:spAutoFit/>
          </a:bodyPr>
          <a:lstStyle/>
          <a:p>
            <a:r>
              <a:rPr lang="en-US" dirty="0"/>
              <a:t>Apple</a:t>
            </a:r>
          </a:p>
        </p:txBody>
      </p:sp>
      <p:pic>
        <p:nvPicPr>
          <p:cNvPr id="19" name="Picture 18">
            <a:extLst>
              <a:ext uri="{FF2B5EF4-FFF2-40B4-BE49-F238E27FC236}">
                <a16:creationId xmlns:a16="http://schemas.microsoft.com/office/drawing/2014/main" id="{66865F3F-7631-6FA7-E0A7-9C627D69D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07" y="4737713"/>
            <a:ext cx="817995" cy="722538"/>
          </a:xfrm>
          <a:prstGeom prst="rect">
            <a:avLst/>
          </a:prstGeom>
        </p:spPr>
      </p:pic>
      <p:sp>
        <p:nvSpPr>
          <p:cNvPr id="20" name="TextBox 19">
            <a:extLst>
              <a:ext uri="{FF2B5EF4-FFF2-40B4-BE49-F238E27FC236}">
                <a16:creationId xmlns:a16="http://schemas.microsoft.com/office/drawing/2014/main" id="{A44EB27A-EACA-F050-986D-FBB0C29FE7DB}"/>
              </a:ext>
            </a:extLst>
          </p:cNvPr>
          <p:cNvSpPr txBox="1"/>
          <p:nvPr/>
        </p:nvSpPr>
        <p:spPr>
          <a:xfrm>
            <a:off x="396430" y="4426957"/>
            <a:ext cx="707245" cy="369332"/>
          </a:xfrm>
          <a:prstGeom prst="rect">
            <a:avLst/>
          </a:prstGeom>
          <a:noFill/>
        </p:spPr>
        <p:txBody>
          <a:bodyPr wrap="none" rtlCol="0">
            <a:spAutoFit/>
          </a:bodyPr>
          <a:lstStyle/>
          <a:p>
            <a:r>
              <a:rPr lang="en-US" dirty="0"/>
              <a:t>Apple</a:t>
            </a:r>
          </a:p>
        </p:txBody>
      </p:sp>
      <p:pic>
        <p:nvPicPr>
          <p:cNvPr id="21" name="Picture 20">
            <a:extLst>
              <a:ext uri="{FF2B5EF4-FFF2-40B4-BE49-F238E27FC236}">
                <a16:creationId xmlns:a16="http://schemas.microsoft.com/office/drawing/2014/main" id="{ED920896-E34F-1C69-10E5-A0FC47C88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436" y="4759044"/>
            <a:ext cx="817995" cy="722538"/>
          </a:xfrm>
          <a:prstGeom prst="rect">
            <a:avLst/>
          </a:prstGeom>
        </p:spPr>
      </p:pic>
      <p:sp>
        <p:nvSpPr>
          <p:cNvPr id="22" name="TextBox 21">
            <a:extLst>
              <a:ext uri="{FF2B5EF4-FFF2-40B4-BE49-F238E27FC236}">
                <a16:creationId xmlns:a16="http://schemas.microsoft.com/office/drawing/2014/main" id="{0D66EF3F-8961-D883-8F7D-73E936588115}"/>
              </a:ext>
            </a:extLst>
          </p:cNvPr>
          <p:cNvSpPr txBox="1"/>
          <p:nvPr/>
        </p:nvSpPr>
        <p:spPr>
          <a:xfrm>
            <a:off x="1458759" y="4448288"/>
            <a:ext cx="707245" cy="369332"/>
          </a:xfrm>
          <a:prstGeom prst="rect">
            <a:avLst/>
          </a:prstGeom>
          <a:noFill/>
        </p:spPr>
        <p:txBody>
          <a:bodyPr wrap="none" rtlCol="0">
            <a:spAutoFit/>
          </a:bodyPr>
          <a:lstStyle/>
          <a:p>
            <a:r>
              <a:rPr lang="en-US" dirty="0"/>
              <a:t>Apple</a:t>
            </a:r>
          </a:p>
        </p:txBody>
      </p:sp>
      <p:pic>
        <p:nvPicPr>
          <p:cNvPr id="23" name="Picture 22">
            <a:extLst>
              <a:ext uri="{FF2B5EF4-FFF2-40B4-BE49-F238E27FC236}">
                <a16:creationId xmlns:a16="http://schemas.microsoft.com/office/drawing/2014/main" id="{1D428116-FD26-FE93-A60C-7D1E41D28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232" y="4759044"/>
            <a:ext cx="817995" cy="722538"/>
          </a:xfrm>
          <a:prstGeom prst="rect">
            <a:avLst/>
          </a:prstGeom>
        </p:spPr>
      </p:pic>
      <p:sp>
        <p:nvSpPr>
          <p:cNvPr id="24" name="TextBox 23">
            <a:extLst>
              <a:ext uri="{FF2B5EF4-FFF2-40B4-BE49-F238E27FC236}">
                <a16:creationId xmlns:a16="http://schemas.microsoft.com/office/drawing/2014/main" id="{776E2CDC-CDEE-D443-AEEE-12783D37F193}"/>
              </a:ext>
            </a:extLst>
          </p:cNvPr>
          <p:cNvSpPr txBox="1"/>
          <p:nvPr/>
        </p:nvSpPr>
        <p:spPr>
          <a:xfrm>
            <a:off x="2430555" y="4448288"/>
            <a:ext cx="707245" cy="369332"/>
          </a:xfrm>
          <a:prstGeom prst="rect">
            <a:avLst/>
          </a:prstGeom>
          <a:noFill/>
        </p:spPr>
        <p:txBody>
          <a:bodyPr wrap="none" rtlCol="0">
            <a:spAutoFit/>
          </a:bodyPr>
          <a:lstStyle/>
          <a:p>
            <a:r>
              <a:rPr lang="en-US" dirty="0"/>
              <a:t>Apple</a:t>
            </a:r>
          </a:p>
        </p:txBody>
      </p:sp>
      <p:sp>
        <p:nvSpPr>
          <p:cNvPr id="25" name="TextBox 24">
            <a:extLst>
              <a:ext uri="{FF2B5EF4-FFF2-40B4-BE49-F238E27FC236}">
                <a16:creationId xmlns:a16="http://schemas.microsoft.com/office/drawing/2014/main" id="{67851B7F-4711-6F99-7E63-53C409209661}"/>
              </a:ext>
            </a:extLst>
          </p:cNvPr>
          <p:cNvSpPr txBox="1"/>
          <p:nvPr/>
        </p:nvSpPr>
        <p:spPr>
          <a:xfrm>
            <a:off x="887421" y="5641003"/>
            <a:ext cx="1755609" cy="369332"/>
          </a:xfrm>
          <a:prstGeom prst="rect">
            <a:avLst/>
          </a:prstGeom>
          <a:noFill/>
        </p:spPr>
        <p:txBody>
          <a:bodyPr wrap="none" rtlCol="0">
            <a:spAutoFit/>
          </a:bodyPr>
          <a:lstStyle/>
          <a:p>
            <a:r>
              <a:rPr lang="en-US" dirty="0">
                <a:solidFill>
                  <a:srgbClr val="C00000"/>
                </a:solidFill>
              </a:rPr>
              <a:t>Training Data Set</a:t>
            </a:r>
          </a:p>
        </p:txBody>
      </p:sp>
      <p:pic>
        <p:nvPicPr>
          <p:cNvPr id="26" name="Picture 25">
            <a:extLst>
              <a:ext uri="{FF2B5EF4-FFF2-40B4-BE49-F238E27FC236}">
                <a16:creationId xmlns:a16="http://schemas.microsoft.com/office/drawing/2014/main" id="{28251614-D7C1-FCA7-A6B2-999647020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9445" y="915819"/>
            <a:ext cx="817995" cy="722538"/>
          </a:xfrm>
          <a:prstGeom prst="rect">
            <a:avLst/>
          </a:prstGeom>
        </p:spPr>
      </p:pic>
      <p:cxnSp>
        <p:nvCxnSpPr>
          <p:cNvPr id="27" name="Straight Arrow Connector 26">
            <a:extLst>
              <a:ext uri="{FF2B5EF4-FFF2-40B4-BE49-F238E27FC236}">
                <a16:creationId xmlns:a16="http://schemas.microsoft.com/office/drawing/2014/main" id="{C85E4E3B-9B6D-2CD7-C71B-DAE5EBB03F96}"/>
              </a:ext>
            </a:extLst>
          </p:cNvPr>
          <p:cNvCxnSpPr>
            <a:stCxn id="26" idx="2"/>
            <a:endCxn id="6" idx="0"/>
          </p:cNvCxnSpPr>
          <p:nvPr/>
        </p:nvCxnSpPr>
        <p:spPr>
          <a:xfrm>
            <a:off x="6038443" y="1638357"/>
            <a:ext cx="0" cy="1129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4E7DB5A-5740-2DA6-8168-DC358956B45D}"/>
              </a:ext>
            </a:extLst>
          </p:cNvPr>
          <p:cNvSpPr txBox="1"/>
          <p:nvPr/>
        </p:nvSpPr>
        <p:spPr>
          <a:xfrm>
            <a:off x="6152445" y="1833785"/>
            <a:ext cx="478016" cy="369332"/>
          </a:xfrm>
          <a:prstGeom prst="rect">
            <a:avLst/>
          </a:prstGeom>
          <a:noFill/>
        </p:spPr>
        <p:txBody>
          <a:bodyPr wrap="none" rtlCol="0">
            <a:spAutoFit/>
          </a:bodyPr>
          <a:lstStyle/>
          <a:p>
            <a:r>
              <a:rPr lang="en-US" dirty="0"/>
              <a:t>???</a:t>
            </a:r>
          </a:p>
        </p:txBody>
      </p:sp>
      <p:cxnSp>
        <p:nvCxnSpPr>
          <p:cNvPr id="29" name="Straight Arrow Connector 28">
            <a:extLst>
              <a:ext uri="{FF2B5EF4-FFF2-40B4-BE49-F238E27FC236}">
                <a16:creationId xmlns:a16="http://schemas.microsoft.com/office/drawing/2014/main" id="{730053D0-261A-175B-8ECB-F00E42495166}"/>
              </a:ext>
            </a:extLst>
          </p:cNvPr>
          <p:cNvCxnSpPr>
            <a:cxnSpLocks/>
          </p:cNvCxnSpPr>
          <p:nvPr/>
        </p:nvCxnSpPr>
        <p:spPr>
          <a:xfrm flipV="1">
            <a:off x="7055635" y="3603275"/>
            <a:ext cx="1586670" cy="7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Explosion 2 29">
            <a:extLst>
              <a:ext uri="{FF2B5EF4-FFF2-40B4-BE49-F238E27FC236}">
                <a16:creationId xmlns:a16="http://schemas.microsoft.com/office/drawing/2014/main" id="{E7B1949B-CE20-24D9-0865-670CE0491C13}"/>
              </a:ext>
            </a:extLst>
          </p:cNvPr>
          <p:cNvSpPr/>
          <p:nvPr/>
        </p:nvSpPr>
        <p:spPr>
          <a:xfrm>
            <a:off x="8867935" y="2658377"/>
            <a:ext cx="2517569" cy="1653753"/>
          </a:xfrm>
          <a:prstGeom prst="irregularSeal2">
            <a:avLst/>
          </a:prstGeom>
          <a:solidFill>
            <a:schemeClr val="accent6">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Its an Apple</a:t>
            </a:r>
          </a:p>
        </p:txBody>
      </p:sp>
      <p:sp>
        <p:nvSpPr>
          <p:cNvPr id="31" name="TextBox 30">
            <a:extLst>
              <a:ext uri="{FF2B5EF4-FFF2-40B4-BE49-F238E27FC236}">
                <a16:creationId xmlns:a16="http://schemas.microsoft.com/office/drawing/2014/main" id="{6C1495EA-2A55-761A-E177-F26DB84FAE52}"/>
              </a:ext>
            </a:extLst>
          </p:cNvPr>
          <p:cNvSpPr txBox="1"/>
          <p:nvPr/>
        </p:nvSpPr>
        <p:spPr>
          <a:xfrm>
            <a:off x="9401284" y="2260412"/>
            <a:ext cx="1116011" cy="369332"/>
          </a:xfrm>
          <a:prstGeom prst="rect">
            <a:avLst/>
          </a:prstGeom>
          <a:noFill/>
        </p:spPr>
        <p:txBody>
          <a:bodyPr wrap="none" rtlCol="0">
            <a:spAutoFit/>
          </a:bodyPr>
          <a:lstStyle/>
          <a:p>
            <a:r>
              <a:rPr lang="en-US" dirty="0">
                <a:solidFill>
                  <a:srgbClr val="C00000"/>
                </a:solidFill>
              </a:rPr>
              <a:t>Prediction</a:t>
            </a:r>
          </a:p>
        </p:txBody>
      </p:sp>
      <p:sp>
        <p:nvSpPr>
          <p:cNvPr id="32" name="TextBox 31">
            <a:extLst>
              <a:ext uri="{FF2B5EF4-FFF2-40B4-BE49-F238E27FC236}">
                <a16:creationId xmlns:a16="http://schemas.microsoft.com/office/drawing/2014/main" id="{4F388984-4B45-E77C-B8F0-FDE4E62CAABB}"/>
              </a:ext>
            </a:extLst>
          </p:cNvPr>
          <p:cNvSpPr txBox="1"/>
          <p:nvPr/>
        </p:nvSpPr>
        <p:spPr>
          <a:xfrm>
            <a:off x="3311812" y="5909148"/>
            <a:ext cx="6021200" cy="369332"/>
          </a:xfrm>
          <a:prstGeom prst="rect">
            <a:avLst/>
          </a:prstGeom>
          <a:noFill/>
        </p:spPr>
        <p:txBody>
          <a:bodyPr wrap="none" rtlCol="0">
            <a:spAutoFit/>
          </a:bodyPr>
          <a:lstStyle/>
          <a:p>
            <a:r>
              <a:rPr lang="en-US" dirty="0">
                <a:solidFill>
                  <a:srgbClr val="C00000"/>
                </a:solidFill>
              </a:rPr>
              <a:t>Here we Use Label Data to train Classifier (</a:t>
            </a:r>
            <a:r>
              <a:rPr lang="en-US" dirty="0"/>
              <a:t>Supervised Learning</a:t>
            </a:r>
            <a:r>
              <a:rPr lang="en-US" dirty="0">
                <a:solidFill>
                  <a:srgbClr val="C00000"/>
                </a:solidFill>
              </a:rPr>
              <a:t>)</a:t>
            </a:r>
          </a:p>
        </p:txBody>
      </p:sp>
      <p:cxnSp>
        <p:nvCxnSpPr>
          <p:cNvPr id="33" name="Straight Arrow Connector 32">
            <a:extLst>
              <a:ext uri="{FF2B5EF4-FFF2-40B4-BE49-F238E27FC236}">
                <a16:creationId xmlns:a16="http://schemas.microsoft.com/office/drawing/2014/main" id="{CAB100AC-8377-AF10-8AC2-21604B7AE0E2}"/>
              </a:ext>
            </a:extLst>
          </p:cNvPr>
          <p:cNvCxnSpPr>
            <a:cxnSpLocks/>
          </p:cNvCxnSpPr>
          <p:nvPr/>
        </p:nvCxnSpPr>
        <p:spPr>
          <a:xfrm flipH="1">
            <a:off x="1811879" y="1080235"/>
            <a:ext cx="1179677" cy="942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E684AC0-ECED-317F-F237-606A2CACB0B2}"/>
              </a:ext>
            </a:extLst>
          </p:cNvPr>
          <p:cNvSpPr txBox="1"/>
          <p:nvPr/>
        </p:nvSpPr>
        <p:spPr>
          <a:xfrm>
            <a:off x="2954038" y="935958"/>
            <a:ext cx="1356462" cy="369332"/>
          </a:xfrm>
          <a:prstGeom prst="rect">
            <a:avLst/>
          </a:prstGeom>
          <a:noFill/>
        </p:spPr>
        <p:txBody>
          <a:bodyPr wrap="none" rtlCol="0">
            <a:spAutoFit/>
          </a:bodyPr>
          <a:lstStyle/>
          <a:p>
            <a:r>
              <a:rPr lang="en-US" dirty="0"/>
              <a:t>Labeled data</a:t>
            </a:r>
          </a:p>
        </p:txBody>
      </p:sp>
    </p:spTree>
    <p:extLst>
      <p:ext uri="{BB962C8B-B14F-4D97-AF65-F5344CB8AC3E}">
        <p14:creationId xmlns:p14="http://schemas.microsoft.com/office/powerpoint/2010/main" val="107395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p:bldP spid="12" grpId="0"/>
      <p:bldP spid="14" grpId="0"/>
      <p:bldP spid="16" grpId="0"/>
      <p:bldP spid="18" grpId="0"/>
      <p:bldP spid="20" grpId="0"/>
      <p:bldP spid="22" grpId="0"/>
      <p:bldP spid="24" grpId="0"/>
      <p:bldP spid="25" grpId="0"/>
      <p:bldP spid="28" grpId="0"/>
      <p:bldP spid="30" grpId="0" animBg="1"/>
      <p:bldP spid="31" grpId="0"/>
      <p:bldP spid="32"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069AB-3956-3904-21DA-A93ED264B1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3D5A85-2E44-8EB3-5EB5-0C9215B71423}"/>
              </a:ext>
            </a:extLst>
          </p:cNvPr>
          <p:cNvSpPr>
            <a:spLocks noGrp="1"/>
          </p:cNvSpPr>
          <p:nvPr>
            <p:ph type="title"/>
          </p:nvPr>
        </p:nvSpPr>
        <p:spPr>
          <a:xfrm>
            <a:off x="0" y="1"/>
            <a:ext cx="12192000" cy="711200"/>
          </a:xfrm>
        </p:spPr>
        <p:txBody>
          <a:bodyPr>
            <a:normAutofit/>
          </a:bodyPr>
          <a:lstStyle/>
          <a:p>
            <a:r>
              <a:rPr lang="en-US" dirty="0"/>
              <a:t>Machine Learning Process for Supervised Learning</a:t>
            </a:r>
          </a:p>
        </p:txBody>
      </p:sp>
      <p:sp>
        <p:nvSpPr>
          <p:cNvPr id="3" name="Rounded Rectangle 3">
            <a:extLst>
              <a:ext uri="{FF2B5EF4-FFF2-40B4-BE49-F238E27FC236}">
                <a16:creationId xmlns:a16="http://schemas.microsoft.com/office/drawing/2014/main" id="{5426ED92-FA9B-26ED-F9DE-99D461F13573}"/>
              </a:ext>
            </a:extLst>
          </p:cNvPr>
          <p:cNvSpPr/>
          <p:nvPr/>
        </p:nvSpPr>
        <p:spPr>
          <a:xfrm>
            <a:off x="727363" y="3034146"/>
            <a:ext cx="1271847" cy="8977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Collecting data</a:t>
            </a:r>
          </a:p>
        </p:txBody>
      </p:sp>
      <p:sp>
        <p:nvSpPr>
          <p:cNvPr id="5" name="Rounded Rectangle 4">
            <a:extLst>
              <a:ext uri="{FF2B5EF4-FFF2-40B4-BE49-F238E27FC236}">
                <a16:creationId xmlns:a16="http://schemas.microsoft.com/office/drawing/2014/main" id="{ED4FE810-F389-2F91-7FC1-F0FE5C225222}"/>
              </a:ext>
            </a:extLst>
          </p:cNvPr>
          <p:cNvSpPr/>
          <p:nvPr/>
        </p:nvSpPr>
        <p:spPr>
          <a:xfrm>
            <a:off x="2456410" y="3034146"/>
            <a:ext cx="1271847" cy="8977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Cleaning data</a:t>
            </a:r>
          </a:p>
        </p:txBody>
      </p:sp>
      <p:sp>
        <p:nvSpPr>
          <p:cNvPr id="6" name="Oval 5">
            <a:extLst>
              <a:ext uri="{FF2B5EF4-FFF2-40B4-BE49-F238E27FC236}">
                <a16:creationId xmlns:a16="http://schemas.microsoft.com/office/drawing/2014/main" id="{2211B406-A5E8-43BE-D767-7FA769DFCF92}"/>
              </a:ext>
            </a:extLst>
          </p:cNvPr>
          <p:cNvSpPr/>
          <p:nvPr/>
        </p:nvSpPr>
        <p:spPr>
          <a:xfrm>
            <a:off x="5669279" y="3931920"/>
            <a:ext cx="1271847" cy="89777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 Data</a:t>
            </a:r>
          </a:p>
        </p:txBody>
      </p:sp>
      <p:sp>
        <p:nvSpPr>
          <p:cNvPr id="7" name="Oval 6">
            <a:extLst>
              <a:ext uri="{FF2B5EF4-FFF2-40B4-BE49-F238E27FC236}">
                <a16:creationId xmlns:a16="http://schemas.microsoft.com/office/drawing/2014/main" id="{E6704BC0-2803-3B7E-1C11-6F0B63C9D45A}"/>
              </a:ext>
            </a:extLst>
          </p:cNvPr>
          <p:cNvSpPr/>
          <p:nvPr/>
        </p:nvSpPr>
        <p:spPr>
          <a:xfrm>
            <a:off x="5669279" y="2136372"/>
            <a:ext cx="1271847" cy="89777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 Data</a:t>
            </a:r>
          </a:p>
        </p:txBody>
      </p:sp>
      <p:sp>
        <p:nvSpPr>
          <p:cNvPr id="8" name="Rounded Rectangle 7">
            <a:extLst>
              <a:ext uri="{FF2B5EF4-FFF2-40B4-BE49-F238E27FC236}">
                <a16:creationId xmlns:a16="http://schemas.microsoft.com/office/drawing/2014/main" id="{389C1369-C578-0603-8C35-D821D1675F9A}"/>
              </a:ext>
            </a:extLst>
          </p:cNvPr>
          <p:cNvSpPr/>
          <p:nvPr/>
        </p:nvSpPr>
        <p:spPr>
          <a:xfrm>
            <a:off x="7822275" y="3931920"/>
            <a:ext cx="1271847" cy="8977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Model Training</a:t>
            </a:r>
          </a:p>
        </p:txBody>
      </p:sp>
      <p:sp>
        <p:nvSpPr>
          <p:cNvPr id="9" name="Rounded Rectangle 8">
            <a:extLst>
              <a:ext uri="{FF2B5EF4-FFF2-40B4-BE49-F238E27FC236}">
                <a16:creationId xmlns:a16="http://schemas.microsoft.com/office/drawing/2014/main" id="{DC4A8EC5-121D-E43F-4C4D-BE91C7E04C5E}"/>
              </a:ext>
            </a:extLst>
          </p:cNvPr>
          <p:cNvSpPr/>
          <p:nvPr/>
        </p:nvSpPr>
        <p:spPr>
          <a:xfrm>
            <a:off x="7822275" y="2136372"/>
            <a:ext cx="1271847" cy="8977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Model Testing</a:t>
            </a:r>
          </a:p>
        </p:txBody>
      </p:sp>
      <p:sp>
        <p:nvSpPr>
          <p:cNvPr id="10" name="Rounded Rectangle 9">
            <a:extLst>
              <a:ext uri="{FF2B5EF4-FFF2-40B4-BE49-F238E27FC236}">
                <a16:creationId xmlns:a16="http://schemas.microsoft.com/office/drawing/2014/main" id="{C66DD58B-7F2E-DBE5-6140-E632889B65DA}"/>
              </a:ext>
            </a:extLst>
          </p:cNvPr>
          <p:cNvSpPr/>
          <p:nvPr/>
        </p:nvSpPr>
        <p:spPr>
          <a:xfrm>
            <a:off x="9975271" y="3034146"/>
            <a:ext cx="1496292" cy="8977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Model Deployment</a:t>
            </a:r>
          </a:p>
        </p:txBody>
      </p:sp>
      <p:sp>
        <p:nvSpPr>
          <p:cNvPr id="11" name="Right Arrow 10">
            <a:extLst>
              <a:ext uri="{FF2B5EF4-FFF2-40B4-BE49-F238E27FC236}">
                <a16:creationId xmlns:a16="http://schemas.microsoft.com/office/drawing/2014/main" id="{34FF5988-0DBA-9EE8-D085-12203B50C1D3}"/>
              </a:ext>
            </a:extLst>
          </p:cNvPr>
          <p:cNvSpPr/>
          <p:nvPr/>
        </p:nvSpPr>
        <p:spPr>
          <a:xfrm>
            <a:off x="1999210" y="3408219"/>
            <a:ext cx="457200" cy="14962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ight Arrow 13">
            <a:extLst>
              <a:ext uri="{FF2B5EF4-FFF2-40B4-BE49-F238E27FC236}">
                <a16:creationId xmlns:a16="http://schemas.microsoft.com/office/drawing/2014/main" id="{B3483FB6-899B-65ED-4843-C600F94C3042}"/>
              </a:ext>
            </a:extLst>
          </p:cNvPr>
          <p:cNvSpPr/>
          <p:nvPr/>
        </p:nvSpPr>
        <p:spPr>
          <a:xfrm>
            <a:off x="6941126" y="2433782"/>
            <a:ext cx="881149" cy="14962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Right Arrow 14">
            <a:extLst>
              <a:ext uri="{FF2B5EF4-FFF2-40B4-BE49-F238E27FC236}">
                <a16:creationId xmlns:a16="http://schemas.microsoft.com/office/drawing/2014/main" id="{0F4F5D95-11BA-9BC1-3F28-AF7BAEBAD37C}"/>
              </a:ext>
            </a:extLst>
          </p:cNvPr>
          <p:cNvSpPr/>
          <p:nvPr/>
        </p:nvSpPr>
        <p:spPr>
          <a:xfrm>
            <a:off x="6941126" y="4380807"/>
            <a:ext cx="881149" cy="14962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Bent Arrow 19">
            <a:extLst>
              <a:ext uri="{FF2B5EF4-FFF2-40B4-BE49-F238E27FC236}">
                <a16:creationId xmlns:a16="http://schemas.microsoft.com/office/drawing/2014/main" id="{09FF70C9-4E49-AD19-EDEA-FA2AA0755C8C}"/>
              </a:ext>
            </a:extLst>
          </p:cNvPr>
          <p:cNvSpPr/>
          <p:nvPr/>
        </p:nvSpPr>
        <p:spPr>
          <a:xfrm>
            <a:off x="4772302" y="2409092"/>
            <a:ext cx="914400" cy="625054"/>
          </a:xfrm>
          <a:prstGeom prst="bentArrow">
            <a:avLst>
              <a:gd name="adj1" fmla="val 15153"/>
              <a:gd name="adj2" fmla="val 14450"/>
              <a:gd name="adj3" fmla="val 16560"/>
              <a:gd name="adj4" fmla="val 8750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1"/>
              </a:solidFill>
            </a:endParaRPr>
          </a:p>
        </p:txBody>
      </p:sp>
      <p:sp>
        <p:nvSpPr>
          <p:cNvPr id="15" name="Bent Arrow 21">
            <a:extLst>
              <a:ext uri="{FF2B5EF4-FFF2-40B4-BE49-F238E27FC236}">
                <a16:creationId xmlns:a16="http://schemas.microsoft.com/office/drawing/2014/main" id="{1C8C9ED6-6FB2-85DA-EAA7-0CAF0F08927A}"/>
              </a:ext>
            </a:extLst>
          </p:cNvPr>
          <p:cNvSpPr/>
          <p:nvPr/>
        </p:nvSpPr>
        <p:spPr>
          <a:xfrm flipV="1">
            <a:off x="4772302" y="3931920"/>
            <a:ext cx="914400" cy="625054"/>
          </a:xfrm>
          <a:prstGeom prst="bentArrow">
            <a:avLst>
              <a:gd name="adj1" fmla="val 15153"/>
              <a:gd name="adj2" fmla="val 14450"/>
              <a:gd name="adj3" fmla="val 16560"/>
              <a:gd name="adj4" fmla="val 875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6" name="Right Arrow 23">
            <a:extLst>
              <a:ext uri="{FF2B5EF4-FFF2-40B4-BE49-F238E27FC236}">
                <a16:creationId xmlns:a16="http://schemas.microsoft.com/office/drawing/2014/main" id="{6B61B14C-7287-E2A2-4D45-19E45A09EC2F}"/>
              </a:ext>
            </a:extLst>
          </p:cNvPr>
          <p:cNvSpPr/>
          <p:nvPr/>
        </p:nvSpPr>
        <p:spPr>
          <a:xfrm rot="16200000">
            <a:off x="8262849" y="3399906"/>
            <a:ext cx="881149" cy="14962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ight Arrow 24">
            <a:extLst>
              <a:ext uri="{FF2B5EF4-FFF2-40B4-BE49-F238E27FC236}">
                <a16:creationId xmlns:a16="http://schemas.microsoft.com/office/drawing/2014/main" id="{1E430CC1-43C8-A2AE-91CC-EDE3044E6107}"/>
              </a:ext>
            </a:extLst>
          </p:cNvPr>
          <p:cNvSpPr/>
          <p:nvPr/>
        </p:nvSpPr>
        <p:spPr>
          <a:xfrm rot="5400000" flipV="1">
            <a:off x="7784868" y="3401664"/>
            <a:ext cx="881149" cy="1496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8" name="Rounded Rectangle 31">
            <a:extLst>
              <a:ext uri="{FF2B5EF4-FFF2-40B4-BE49-F238E27FC236}">
                <a16:creationId xmlns:a16="http://schemas.microsoft.com/office/drawing/2014/main" id="{D4ED5B4B-10B3-3FBD-D27C-2E3A11987041}"/>
              </a:ext>
            </a:extLst>
          </p:cNvPr>
          <p:cNvSpPr/>
          <p:nvPr/>
        </p:nvSpPr>
        <p:spPr>
          <a:xfrm>
            <a:off x="4185457" y="3034146"/>
            <a:ext cx="1271847" cy="8977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Splitting data</a:t>
            </a:r>
          </a:p>
        </p:txBody>
      </p:sp>
      <p:sp>
        <p:nvSpPr>
          <p:cNvPr id="19" name="Right Arrow 32">
            <a:extLst>
              <a:ext uri="{FF2B5EF4-FFF2-40B4-BE49-F238E27FC236}">
                <a16:creationId xmlns:a16="http://schemas.microsoft.com/office/drawing/2014/main" id="{BDEFA23B-B15C-19CC-4F4E-BCE80B8CCA23}"/>
              </a:ext>
            </a:extLst>
          </p:cNvPr>
          <p:cNvSpPr/>
          <p:nvPr/>
        </p:nvSpPr>
        <p:spPr>
          <a:xfrm>
            <a:off x="3728257" y="3408219"/>
            <a:ext cx="457200" cy="14962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37E14F2B-7824-CE2D-8AA4-C1A7F441E9D8}"/>
              </a:ext>
            </a:extLst>
          </p:cNvPr>
          <p:cNvSpPr txBox="1"/>
          <p:nvPr/>
        </p:nvSpPr>
        <p:spPr>
          <a:xfrm>
            <a:off x="6888453" y="3151554"/>
            <a:ext cx="1327317" cy="646331"/>
          </a:xfrm>
          <a:prstGeom prst="rect">
            <a:avLst/>
          </a:prstGeom>
          <a:noFill/>
        </p:spPr>
        <p:txBody>
          <a:bodyPr wrap="square" rtlCol="0">
            <a:spAutoFit/>
          </a:bodyPr>
          <a:lstStyle/>
          <a:p>
            <a:pPr algn="r"/>
            <a:r>
              <a:rPr lang="en-US" dirty="0"/>
              <a:t>Update Parameters</a:t>
            </a:r>
          </a:p>
        </p:txBody>
      </p:sp>
      <p:sp>
        <p:nvSpPr>
          <p:cNvPr id="21" name="Bent-Up Arrow 34">
            <a:extLst>
              <a:ext uri="{FF2B5EF4-FFF2-40B4-BE49-F238E27FC236}">
                <a16:creationId xmlns:a16="http://schemas.microsoft.com/office/drawing/2014/main" id="{94AC4060-4EA6-7182-890C-5C1C23F0E9D8}"/>
              </a:ext>
            </a:extLst>
          </p:cNvPr>
          <p:cNvSpPr/>
          <p:nvPr/>
        </p:nvSpPr>
        <p:spPr>
          <a:xfrm flipV="1">
            <a:off x="9094122" y="2507628"/>
            <a:ext cx="1711624" cy="527397"/>
          </a:xfrm>
          <a:prstGeom prst="bentUpArrow">
            <a:avLst>
              <a:gd name="adj1" fmla="val 21083"/>
              <a:gd name="adj2" fmla="val 22062"/>
              <a:gd name="adj3" fmla="val 2891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27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0" presetClass="exit" presetSubtype="0" fill="hold" grpId="1"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2" nodeType="clickEffect">
                                  <p:stCondLst>
                                    <p:cond delay="0"/>
                                  </p:stCondLst>
                                  <p:childTnLst>
                                    <p:set>
                                      <p:cBhvr>
                                        <p:cTn id="65" dur="1" fill="hold">
                                          <p:stCondLst>
                                            <p:cond delay="0"/>
                                          </p:stCondLst>
                                        </p:cTn>
                                        <p:tgtEl>
                                          <p:spTgt spid="1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6" grpId="1" animBg="1"/>
      <p:bldP spid="16" grpId="2" animBg="1"/>
      <p:bldP spid="17" grpId="0" animBg="1"/>
      <p:bldP spid="18" grpId="0" animBg="1"/>
      <p:bldP spid="19" grpId="0" animBg="1"/>
      <p:bldP spid="20" grpId="0"/>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4465D-8E8F-77FF-40E8-53BAE780F9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D3EBBE-288B-97E3-6E1D-1FBF3E17BCB1}"/>
              </a:ext>
            </a:extLst>
          </p:cNvPr>
          <p:cNvSpPr>
            <a:spLocks noGrp="1"/>
          </p:cNvSpPr>
          <p:nvPr>
            <p:ph type="title"/>
          </p:nvPr>
        </p:nvSpPr>
        <p:spPr>
          <a:xfrm>
            <a:off x="0" y="1"/>
            <a:ext cx="12192000" cy="711200"/>
          </a:xfrm>
        </p:spPr>
        <p:txBody>
          <a:bodyPr>
            <a:normAutofit/>
          </a:bodyPr>
          <a:lstStyle/>
          <a:p>
            <a:r>
              <a:rPr lang="en-US" dirty="0">
                <a:solidFill>
                  <a:schemeClr val="tx1"/>
                </a:solidFill>
              </a:rPr>
              <a:t>Supervised Learning </a:t>
            </a:r>
            <a:endParaRPr lang="en-US" dirty="0"/>
          </a:p>
        </p:txBody>
      </p:sp>
      <p:sp>
        <p:nvSpPr>
          <p:cNvPr id="5" name="Content Placeholder 4">
            <a:extLst>
              <a:ext uri="{FF2B5EF4-FFF2-40B4-BE49-F238E27FC236}">
                <a16:creationId xmlns:a16="http://schemas.microsoft.com/office/drawing/2014/main" id="{9330FB71-ED4F-DBC2-2296-0D3252DD65F4}"/>
              </a:ext>
            </a:extLst>
          </p:cNvPr>
          <p:cNvSpPr>
            <a:spLocks noGrp="1"/>
          </p:cNvSpPr>
          <p:nvPr>
            <p:ph idx="1"/>
          </p:nvPr>
        </p:nvSpPr>
        <p:spPr>
          <a:xfrm>
            <a:off x="131180" y="863444"/>
            <a:ext cx="11929641" cy="5590565"/>
          </a:xfrm>
        </p:spPr>
        <p:txBody>
          <a:bodyPr/>
          <a:lstStyle/>
          <a:p>
            <a:r>
              <a:rPr lang="en-US" dirty="0"/>
              <a:t>Also called </a:t>
            </a:r>
            <a:r>
              <a:rPr lang="en-US" dirty="0">
                <a:solidFill>
                  <a:srgbClr val="C00000"/>
                </a:solidFill>
              </a:rPr>
              <a:t>predictive learning</a:t>
            </a:r>
            <a:r>
              <a:rPr lang="en-US" dirty="0"/>
              <a:t>. A machine predicts the class of unknown objects based on prior </a:t>
            </a:r>
            <a:r>
              <a:rPr lang="en-US" dirty="0">
                <a:solidFill>
                  <a:srgbClr val="C00000"/>
                </a:solidFill>
              </a:rPr>
              <a:t>class-related information of similar objects</a:t>
            </a:r>
            <a:r>
              <a:rPr lang="en-US" dirty="0"/>
              <a:t>.</a:t>
            </a:r>
          </a:p>
          <a:p>
            <a:r>
              <a:rPr lang="en-US" dirty="0"/>
              <a:t>The major motivation of </a:t>
            </a:r>
            <a:r>
              <a:rPr lang="en-US" dirty="0">
                <a:solidFill>
                  <a:srgbClr val="C00000"/>
                </a:solidFill>
              </a:rPr>
              <a:t>supervised learning is to learn from past information</a:t>
            </a:r>
            <a:r>
              <a:rPr lang="en-US" dirty="0"/>
              <a:t>.</a:t>
            </a:r>
          </a:p>
          <a:p>
            <a:r>
              <a:rPr lang="en-US" dirty="0"/>
              <a:t>A machine needs the basic information to be provided to it. This basic input, or the experience in the paradigm of machine learning, is </a:t>
            </a:r>
            <a:r>
              <a:rPr lang="en-US" dirty="0">
                <a:solidFill>
                  <a:srgbClr val="C00000"/>
                </a:solidFill>
              </a:rPr>
              <a:t>given in the form of training data</a:t>
            </a:r>
            <a:r>
              <a:rPr lang="en-US" dirty="0"/>
              <a:t>.</a:t>
            </a:r>
          </a:p>
          <a:p>
            <a:r>
              <a:rPr lang="en-US" dirty="0"/>
              <a:t>Example:</a:t>
            </a:r>
          </a:p>
          <a:p>
            <a:pPr lvl="1"/>
            <a:r>
              <a:rPr lang="en-US" sz="2200" dirty="0"/>
              <a:t>Predicting the results of a game</a:t>
            </a:r>
          </a:p>
          <a:p>
            <a:pPr lvl="1"/>
            <a:r>
              <a:rPr lang="en-US" sz="2200" dirty="0"/>
              <a:t>Predicting whether a </a:t>
            </a:r>
            <a:r>
              <a:rPr lang="en-US" sz="2200" dirty="0" err="1"/>
              <a:t>tumour</a:t>
            </a:r>
            <a:r>
              <a:rPr lang="en-US" sz="2200" dirty="0"/>
              <a:t> is malignant or benign</a:t>
            </a:r>
          </a:p>
          <a:p>
            <a:pPr lvl="1"/>
            <a:r>
              <a:rPr lang="en-US" sz="2200" dirty="0"/>
              <a:t>Predicting the price of domains like real estate, stocks, etc.</a:t>
            </a:r>
          </a:p>
          <a:p>
            <a:pPr lvl="1"/>
            <a:r>
              <a:rPr lang="en-US" sz="2200" dirty="0"/>
              <a:t>Classifying texts such as classifying a set of emails as spam or non-spam</a:t>
            </a:r>
          </a:p>
          <a:p>
            <a:pPr lvl="1"/>
            <a:endParaRPr lang="en-US" dirty="0"/>
          </a:p>
          <a:p>
            <a:endParaRPr lang="en-US" dirty="0"/>
          </a:p>
          <a:p>
            <a:endParaRPr lang="en-US" dirty="0"/>
          </a:p>
        </p:txBody>
      </p:sp>
    </p:spTree>
    <p:extLst>
      <p:ext uri="{BB962C8B-B14F-4D97-AF65-F5344CB8AC3E}">
        <p14:creationId xmlns:p14="http://schemas.microsoft.com/office/powerpoint/2010/main" val="31067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1C179-A418-44EC-6B34-1E5DB530E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5CE7F-9B69-3FE6-FF49-ADA0F16495A4}"/>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Unsupervised Learning </a:t>
            </a:r>
          </a:p>
        </p:txBody>
      </p:sp>
      <p:sp>
        <p:nvSpPr>
          <p:cNvPr id="3" name="Text Placeholder 2">
            <a:extLst>
              <a:ext uri="{FF2B5EF4-FFF2-40B4-BE49-F238E27FC236}">
                <a16:creationId xmlns:a16="http://schemas.microsoft.com/office/drawing/2014/main" id="{17292D5F-930D-0015-FF21-CA7E00FEC882}"/>
              </a:ext>
            </a:extLst>
          </p:cNvPr>
          <p:cNvSpPr>
            <a:spLocks noGrp="1"/>
          </p:cNvSpPr>
          <p:nvPr>
            <p:ph type="body" idx="1"/>
          </p:nvPr>
        </p:nvSpPr>
        <p:spPr/>
        <p:txBody>
          <a:bodyPr/>
          <a:lstStyle/>
          <a:p>
            <a:r>
              <a:rPr lang="en-US" dirty="0"/>
              <a:t>Section – 6.2 </a:t>
            </a:r>
          </a:p>
        </p:txBody>
      </p:sp>
    </p:spTree>
    <p:extLst>
      <p:ext uri="{BB962C8B-B14F-4D97-AF65-F5344CB8AC3E}">
        <p14:creationId xmlns:p14="http://schemas.microsoft.com/office/powerpoint/2010/main" val="2141873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39F1E-9BA3-371D-7B1A-423A24BAAB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053173A-39D9-DC2C-73D6-FAEA25AB7D5C}"/>
              </a:ext>
            </a:extLst>
          </p:cNvPr>
          <p:cNvSpPr>
            <a:spLocks noGrp="1"/>
          </p:cNvSpPr>
          <p:nvPr>
            <p:ph type="title"/>
          </p:nvPr>
        </p:nvSpPr>
        <p:spPr>
          <a:xfrm>
            <a:off x="0" y="1"/>
            <a:ext cx="12192000" cy="711200"/>
          </a:xfrm>
        </p:spPr>
        <p:txBody>
          <a:bodyPr>
            <a:normAutofit/>
          </a:bodyPr>
          <a:lstStyle/>
          <a:p>
            <a:r>
              <a:rPr lang="en-IN" dirty="0">
                <a:solidFill>
                  <a:schemeClr val="tx1"/>
                </a:solidFill>
              </a:rPr>
              <a:t>Unsupervised Learning </a:t>
            </a:r>
          </a:p>
        </p:txBody>
      </p:sp>
      <p:pic>
        <p:nvPicPr>
          <p:cNvPr id="3" name="Picture 2">
            <a:extLst>
              <a:ext uri="{FF2B5EF4-FFF2-40B4-BE49-F238E27FC236}">
                <a16:creationId xmlns:a16="http://schemas.microsoft.com/office/drawing/2014/main" id="{8C9B3DAC-F2D6-E698-FFDA-90641EFD4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34" y="1925659"/>
            <a:ext cx="817995" cy="722538"/>
          </a:xfrm>
          <a:prstGeom prst="rect">
            <a:avLst/>
          </a:prstGeom>
        </p:spPr>
      </p:pic>
      <p:pic>
        <p:nvPicPr>
          <p:cNvPr id="5" name="Picture 4">
            <a:extLst>
              <a:ext uri="{FF2B5EF4-FFF2-40B4-BE49-F238E27FC236}">
                <a16:creationId xmlns:a16="http://schemas.microsoft.com/office/drawing/2014/main" id="{13A6538A-D625-9A3E-73F8-881FE4327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378" y="1925659"/>
            <a:ext cx="705563" cy="671819"/>
          </a:xfrm>
          <a:prstGeom prst="rect">
            <a:avLst/>
          </a:prstGeom>
        </p:spPr>
      </p:pic>
      <p:pic>
        <p:nvPicPr>
          <p:cNvPr id="6" name="Picture 5">
            <a:extLst>
              <a:ext uri="{FF2B5EF4-FFF2-40B4-BE49-F238E27FC236}">
                <a16:creationId xmlns:a16="http://schemas.microsoft.com/office/drawing/2014/main" id="{CCA43E2B-3D12-0606-17EA-A46406F34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612" y="1925659"/>
            <a:ext cx="966051" cy="717956"/>
          </a:xfrm>
          <a:prstGeom prst="rect">
            <a:avLst/>
          </a:prstGeom>
        </p:spPr>
      </p:pic>
      <p:pic>
        <p:nvPicPr>
          <p:cNvPr id="7" name="Picture 6">
            <a:extLst>
              <a:ext uri="{FF2B5EF4-FFF2-40B4-BE49-F238E27FC236}">
                <a16:creationId xmlns:a16="http://schemas.microsoft.com/office/drawing/2014/main" id="{DB2FD4FB-3FF5-A7D2-20FD-DDB1ECDB4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34" y="2806297"/>
            <a:ext cx="817995" cy="722538"/>
          </a:xfrm>
          <a:prstGeom prst="rect">
            <a:avLst/>
          </a:prstGeom>
        </p:spPr>
      </p:pic>
      <p:pic>
        <p:nvPicPr>
          <p:cNvPr id="8" name="Picture 7">
            <a:extLst>
              <a:ext uri="{FF2B5EF4-FFF2-40B4-BE49-F238E27FC236}">
                <a16:creationId xmlns:a16="http://schemas.microsoft.com/office/drawing/2014/main" id="{5DCC0A2E-AB88-574D-4279-53159163E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612" y="2806297"/>
            <a:ext cx="966051" cy="717956"/>
          </a:xfrm>
          <a:prstGeom prst="rect">
            <a:avLst/>
          </a:prstGeom>
        </p:spPr>
      </p:pic>
      <p:pic>
        <p:nvPicPr>
          <p:cNvPr id="9" name="Picture 8">
            <a:extLst>
              <a:ext uri="{FF2B5EF4-FFF2-40B4-BE49-F238E27FC236}">
                <a16:creationId xmlns:a16="http://schemas.microsoft.com/office/drawing/2014/main" id="{E497B362-AA05-1860-CAAA-5B46A40CCE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7133" y="2806297"/>
            <a:ext cx="966051" cy="717956"/>
          </a:xfrm>
          <a:prstGeom prst="rect">
            <a:avLst/>
          </a:prstGeom>
        </p:spPr>
      </p:pic>
      <p:pic>
        <p:nvPicPr>
          <p:cNvPr id="10" name="Picture 9">
            <a:extLst>
              <a:ext uri="{FF2B5EF4-FFF2-40B4-BE49-F238E27FC236}">
                <a16:creationId xmlns:a16="http://schemas.microsoft.com/office/drawing/2014/main" id="{D6AF74F2-6882-BD1F-6904-6537A11CE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634" y="3686935"/>
            <a:ext cx="966051" cy="717956"/>
          </a:xfrm>
          <a:prstGeom prst="rect">
            <a:avLst/>
          </a:prstGeom>
        </p:spPr>
      </p:pic>
      <p:pic>
        <p:nvPicPr>
          <p:cNvPr id="11" name="Picture 10">
            <a:extLst>
              <a:ext uri="{FF2B5EF4-FFF2-40B4-BE49-F238E27FC236}">
                <a16:creationId xmlns:a16="http://schemas.microsoft.com/office/drawing/2014/main" id="{4EAB69CE-2D1D-63EF-7757-474B6BB94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39" y="3682353"/>
            <a:ext cx="817995" cy="722538"/>
          </a:xfrm>
          <a:prstGeom prst="rect">
            <a:avLst/>
          </a:prstGeom>
        </p:spPr>
      </p:pic>
      <p:pic>
        <p:nvPicPr>
          <p:cNvPr id="12" name="Picture 11">
            <a:extLst>
              <a:ext uri="{FF2B5EF4-FFF2-40B4-BE49-F238E27FC236}">
                <a16:creationId xmlns:a16="http://schemas.microsoft.com/office/drawing/2014/main" id="{828662B7-AFD1-53D4-3CB5-416E0B5EE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160" y="3682353"/>
            <a:ext cx="817995" cy="722538"/>
          </a:xfrm>
          <a:prstGeom prst="rect">
            <a:avLst/>
          </a:prstGeom>
        </p:spPr>
      </p:pic>
      <p:pic>
        <p:nvPicPr>
          <p:cNvPr id="13" name="Picture 12">
            <a:extLst>
              <a:ext uri="{FF2B5EF4-FFF2-40B4-BE49-F238E27FC236}">
                <a16:creationId xmlns:a16="http://schemas.microsoft.com/office/drawing/2014/main" id="{1DE37234-C159-802D-5715-ACF9B185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77" y="4562991"/>
            <a:ext cx="705563" cy="671819"/>
          </a:xfrm>
          <a:prstGeom prst="rect">
            <a:avLst/>
          </a:prstGeom>
        </p:spPr>
      </p:pic>
      <p:pic>
        <p:nvPicPr>
          <p:cNvPr id="14" name="Picture 13">
            <a:extLst>
              <a:ext uri="{FF2B5EF4-FFF2-40B4-BE49-F238E27FC236}">
                <a16:creationId xmlns:a16="http://schemas.microsoft.com/office/drawing/2014/main" id="{97C37562-7794-8964-AEAB-CAFA7A925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854" y="4562990"/>
            <a:ext cx="705563" cy="671819"/>
          </a:xfrm>
          <a:prstGeom prst="rect">
            <a:avLst/>
          </a:prstGeom>
        </p:spPr>
      </p:pic>
      <p:pic>
        <p:nvPicPr>
          <p:cNvPr id="15" name="Picture 14">
            <a:extLst>
              <a:ext uri="{FF2B5EF4-FFF2-40B4-BE49-F238E27FC236}">
                <a16:creationId xmlns:a16="http://schemas.microsoft.com/office/drawing/2014/main" id="{F86F18C9-733B-0DEF-53AC-C80FC7F92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831" y="4553903"/>
            <a:ext cx="705563" cy="671819"/>
          </a:xfrm>
          <a:prstGeom prst="rect">
            <a:avLst/>
          </a:prstGeom>
        </p:spPr>
      </p:pic>
      <p:sp>
        <p:nvSpPr>
          <p:cNvPr id="16" name="Rounded Rectangle 15">
            <a:extLst>
              <a:ext uri="{FF2B5EF4-FFF2-40B4-BE49-F238E27FC236}">
                <a16:creationId xmlns:a16="http://schemas.microsoft.com/office/drawing/2014/main" id="{862E10E7-F0D4-39C7-B291-E4380ED570A9}"/>
              </a:ext>
            </a:extLst>
          </p:cNvPr>
          <p:cNvSpPr/>
          <p:nvPr/>
        </p:nvSpPr>
        <p:spPr>
          <a:xfrm>
            <a:off x="4425793" y="2643615"/>
            <a:ext cx="1949533" cy="17612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Clustering </a:t>
            </a:r>
          </a:p>
          <a:p>
            <a:pPr algn="ctr"/>
            <a:r>
              <a:rPr lang="en-US" sz="2400" dirty="0"/>
              <a:t>Algorithm</a:t>
            </a:r>
          </a:p>
        </p:txBody>
      </p:sp>
      <p:cxnSp>
        <p:nvCxnSpPr>
          <p:cNvPr id="17" name="Straight Arrow Connector 16">
            <a:extLst>
              <a:ext uri="{FF2B5EF4-FFF2-40B4-BE49-F238E27FC236}">
                <a16:creationId xmlns:a16="http://schemas.microsoft.com/office/drawing/2014/main" id="{9EE43ECB-A7D9-AFD5-BEB5-BBE05C2B3475}"/>
              </a:ext>
            </a:extLst>
          </p:cNvPr>
          <p:cNvCxnSpPr>
            <a:cxnSpLocks/>
            <a:endCxn id="16" idx="1"/>
          </p:cNvCxnSpPr>
          <p:nvPr/>
        </p:nvCxnSpPr>
        <p:spPr>
          <a:xfrm>
            <a:off x="3469047" y="3524253"/>
            <a:ext cx="9567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287F94-BDC9-6810-9C43-8FC8E4E5E0D3}"/>
              </a:ext>
            </a:extLst>
          </p:cNvPr>
          <p:cNvCxnSpPr>
            <a:cxnSpLocks/>
            <a:stCxn id="16" idx="3"/>
          </p:cNvCxnSpPr>
          <p:nvPr/>
        </p:nvCxnSpPr>
        <p:spPr>
          <a:xfrm flipV="1">
            <a:off x="6375326" y="2494603"/>
            <a:ext cx="1867140" cy="1029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8ADC90-EE92-D86B-F5AB-A04F920E500A}"/>
              </a:ext>
            </a:extLst>
          </p:cNvPr>
          <p:cNvCxnSpPr>
            <a:cxnSpLocks/>
            <a:stCxn id="16" idx="3"/>
          </p:cNvCxnSpPr>
          <p:nvPr/>
        </p:nvCxnSpPr>
        <p:spPr>
          <a:xfrm>
            <a:off x="6375326" y="3524253"/>
            <a:ext cx="1937401" cy="40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EE306C-4FA3-70EB-8E82-8F93233CD475}"/>
              </a:ext>
            </a:extLst>
          </p:cNvPr>
          <p:cNvCxnSpPr>
            <a:cxnSpLocks/>
            <a:stCxn id="16" idx="3"/>
          </p:cNvCxnSpPr>
          <p:nvPr/>
        </p:nvCxnSpPr>
        <p:spPr>
          <a:xfrm>
            <a:off x="6375326" y="3524253"/>
            <a:ext cx="1825584" cy="1038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2E117D7-8284-16F6-7E01-4FEFC182B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9833" y="2083759"/>
            <a:ext cx="817995" cy="722538"/>
          </a:xfrm>
          <a:prstGeom prst="rect">
            <a:avLst/>
          </a:prstGeom>
        </p:spPr>
      </p:pic>
      <p:pic>
        <p:nvPicPr>
          <p:cNvPr id="22" name="Picture 21">
            <a:extLst>
              <a:ext uri="{FF2B5EF4-FFF2-40B4-BE49-F238E27FC236}">
                <a16:creationId xmlns:a16="http://schemas.microsoft.com/office/drawing/2014/main" id="{82F0F7FE-0D04-CDB8-C525-7413D920A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1168" y="2037547"/>
            <a:ext cx="817995" cy="722538"/>
          </a:xfrm>
          <a:prstGeom prst="rect">
            <a:avLst/>
          </a:prstGeom>
        </p:spPr>
      </p:pic>
      <p:pic>
        <p:nvPicPr>
          <p:cNvPr id="23" name="Picture 22">
            <a:extLst>
              <a:ext uri="{FF2B5EF4-FFF2-40B4-BE49-F238E27FC236}">
                <a16:creationId xmlns:a16="http://schemas.microsoft.com/office/drawing/2014/main" id="{05EE07CD-9E75-DDD5-588F-CC25B6D8F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3320" y="2006496"/>
            <a:ext cx="817995" cy="722538"/>
          </a:xfrm>
          <a:prstGeom prst="rect">
            <a:avLst/>
          </a:prstGeom>
        </p:spPr>
      </p:pic>
      <p:pic>
        <p:nvPicPr>
          <p:cNvPr id="24" name="Picture 23">
            <a:extLst>
              <a:ext uri="{FF2B5EF4-FFF2-40B4-BE49-F238E27FC236}">
                <a16:creationId xmlns:a16="http://schemas.microsoft.com/office/drawing/2014/main" id="{96B76C13-24C1-C5D6-6142-2A3176530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1263" y="2037547"/>
            <a:ext cx="817995" cy="722538"/>
          </a:xfrm>
          <a:prstGeom prst="rect">
            <a:avLst/>
          </a:prstGeom>
        </p:spPr>
      </p:pic>
      <p:pic>
        <p:nvPicPr>
          <p:cNvPr id="25" name="Picture 24">
            <a:extLst>
              <a:ext uri="{FF2B5EF4-FFF2-40B4-BE49-F238E27FC236}">
                <a16:creationId xmlns:a16="http://schemas.microsoft.com/office/drawing/2014/main" id="{A0984E36-76C0-3096-CDA5-E23D213BF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806" y="3205985"/>
            <a:ext cx="966051" cy="717956"/>
          </a:xfrm>
          <a:prstGeom prst="rect">
            <a:avLst/>
          </a:prstGeom>
        </p:spPr>
      </p:pic>
      <p:pic>
        <p:nvPicPr>
          <p:cNvPr id="26" name="Picture 25">
            <a:extLst>
              <a:ext uri="{FF2B5EF4-FFF2-40B4-BE49-F238E27FC236}">
                <a16:creationId xmlns:a16="http://schemas.microsoft.com/office/drawing/2014/main" id="{E76D0B8D-EE80-932C-C987-30C309ACD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1857" y="3165275"/>
            <a:ext cx="966051" cy="717956"/>
          </a:xfrm>
          <a:prstGeom prst="rect">
            <a:avLst/>
          </a:prstGeom>
        </p:spPr>
      </p:pic>
      <p:pic>
        <p:nvPicPr>
          <p:cNvPr id="27" name="Picture 26">
            <a:extLst>
              <a:ext uri="{FF2B5EF4-FFF2-40B4-BE49-F238E27FC236}">
                <a16:creationId xmlns:a16="http://schemas.microsoft.com/office/drawing/2014/main" id="{E51ACB22-6264-D3C9-B463-367773273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9293" y="3165275"/>
            <a:ext cx="966051" cy="717956"/>
          </a:xfrm>
          <a:prstGeom prst="rect">
            <a:avLst/>
          </a:prstGeom>
        </p:spPr>
      </p:pic>
      <p:pic>
        <p:nvPicPr>
          <p:cNvPr id="28" name="Picture 27">
            <a:extLst>
              <a:ext uri="{FF2B5EF4-FFF2-40B4-BE49-F238E27FC236}">
                <a16:creationId xmlns:a16="http://schemas.microsoft.com/office/drawing/2014/main" id="{5899371F-E63F-6303-0A45-6F66E268B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9507" y="3185630"/>
            <a:ext cx="966051" cy="717956"/>
          </a:xfrm>
          <a:prstGeom prst="rect">
            <a:avLst/>
          </a:prstGeom>
        </p:spPr>
      </p:pic>
      <p:pic>
        <p:nvPicPr>
          <p:cNvPr id="29" name="Picture 28">
            <a:extLst>
              <a:ext uri="{FF2B5EF4-FFF2-40B4-BE49-F238E27FC236}">
                <a16:creationId xmlns:a16="http://schemas.microsoft.com/office/drawing/2014/main" id="{318BE086-8B82-3C2F-0DDD-93304DC86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7456" y="4227080"/>
            <a:ext cx="705563" cy="671819"/>
          </a:xfrm>
          <a:prstGeom prst="rect">
            <a:avLst/>
          </a:prstGeom>
        </p:spPr>
      </p:pic>
      <p:pic>
        <p:nvPicPr>
          <p:cNvPr id="30" name="Picture 29">
            <a:extLst>
              <a:ext uri="{FF2B5EF4-FFF2-40B4-BE49-F238E27FC236}">
                <a16:creationId xmlns:a16="http://schemas.microsoft.com/office/drawing/2014/main" id="{C0DB812B-5014-1976-DB2C-F7975775F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5652" y="4297509"/>
            <a:ext cx="705563" cy="671819"/>
          </a:xfrm>
          <a:prstGeom prst="rect">
            <a:avLst/>
          </a:prstGeom>
        </p:spPr>
      </p:pic>
      <p:pic>
        <p:nvPicPr>
          <p:cNvPr id="31" name="Picture 30">
            <a:extLst>
              <a:ext uri="{FF2B5EF4-FFF2-40B4-BE49-F238E27FC236}">
                <a16:creationId xmlns:a16="http://schemas.microsoft.com/office/drawing/2014/main" id="{F3D76A1F-DEDA-A324-ACB0-5DAC8DA21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504" y="4297508"/>
            <a:ext cx="705563" cy="671819"/>
          </a:xfrm>
          <a:prstGeom prst="rect">
            <a:avLst/>
          </a:prstGeom>
        </p:spPr>
      </p:pic>
      <p:pic>
        <p:nvPicPr>
          <p:cNvPr id="32" name="Picture 31">
            <a:extLst>
              <a:ext uri="{FF2B5EF4-FFF2-40B4-BE49-F238E27FC236}">
                <a16:creationId xmlns:a16="http://schemas.microsoft.com/office/drawing/2014/main" id="{92181813-17E1-C347-87A9-49471D2B9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3981" y="4288421"/>
            <a:ext cx="705563" cy="671819"/>
          </a:xfrm>
          <a:prstGeom prst="rect">
            <a:avLst/>
          </a:prstGeom>
        </p:spPr>
      </p:pic>
      <p:sp>
        <p:nvSpPr>
          <p:cNvPr id="33" name="Rectangle 32">
            <a:extLst>
              <a:ext uri="{FF2B5EF4-FFF2-40B4-BE49-F238E27FC236}">
                <a16:creationId xmlns:a16="http://schemas.microsoft.com/office/drawing/2014/main" id="{C2248291-D072-6035-8029-BABA5A191193}"/>
              </a:ext>
            </a:extLst>
          </p:cNvPr>
          <p:cNvSpPr/>
          <p:nvPr/>
        </p:nvSpPr>
        <p:spPr>
          <a:xfrm>
            <a:off x="154379" y="1769422"/>
            <a:ext cx="3108805" cy="3623465"/>
          </a:xfrm>
          <a:prstGeom prst="rect">
            <a:avLst/>
          </a:prstGeom>
          <a:solidFill>
            <a:srgbClr val="00BBD3">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TextBox 33">
            <a:extLst>
              <a:ext uri="{FF2B5EF4-FFF2-40B4-BE49-F238E27FC236}">
                <a16:creationId xmlns:a16="http://schemas.microsoft.com/office/drawing/2014/main" id="{1BE90953-B15E-5025-9665-1857CB35142A}"/>
              </a:ext>
            </a:extLst>
          </p:cNvPr>
          <p:cNvSpPr txBox="1"/>
          <p:nvPr/>
        </p:nvSpPr>
        <p:spPr>
          <a:xfrm>
            <a:off x="131567" y="1374669"/>
            <a:ext cx="1124026" cy="369332"/>
          </a:xfrm>
          <a:prstGeom prst="rect">
            <a:avLst/>
          </a:prstGeom>
          <a:noFill/>
        </p:spPr>
        <p:txBody>
          <a:bodyPr wrap="none" rtlCol="0">
            <a:spAutoFit/>
          </a:bodyPr>
          <a:lstStyle/>
          <a:p>
            <a:r>
              <a:rPr lang="en-US" dirty="0"/>
              <a:t>Input Data</a:t>
            </a:r>
          </a:p>
        </p:txBody>
      </p:sp>
      <p:sp>
        <p:nvSpPr>
          <p:cNvPr id="35" name="TextBox 34">
            <a:extLst>
              <a:ext uri="{FF2B5EF4-FFF2-40B4-BE49-F238E27FC236}">
                <a16:creationId xmlns:a16="http://schemas.microsoft.com/office/drawing/2014/main" id="{92BF3B1E-8002-298A-1F1E-C7CB2E24A084}"/>
              </a:ext>
            </a:extLst>
          </p:cNvPr>
          <p:cNvSpPr txBox="1"/>
          <p:nvPr/>
        </p:nvSpPr>
        <p:spPr>
          <a:xfrm>
            <a:off x="3005653" y="5504970"/>
            <a:ext cx="6739345" cy="369332"/>
          </a:xfrm>
          <a:prstGeom prst="rect">
            <a:avLst/>
          </a:prstGeom>
          <a:noFill/>
        </p:spPr>
        <p:txBody>
          <a:bodyPr wrap="none" rtlCol="0">
            <a:spAutoFit/>
          </a:bodyPr>
          <a:lstStyle/>
          <a:p>
            <a:r>
              <a:rPr lang="en-US" dirty="0">
                <a:solidFill>
                  <a:srgbClr val="C00000"/>
                </a:solidFill>
              </a:rPr>
              <a:t>Here we don’t use Label Data to train Classifier(</a:t>
            </a:r>
            <a:r>
              <a:rPr lang="en-US" dirty="0"/>
              <a:t>Unsupervised Learning</a:t>
            </a:r>
            <a:r>
              <a:rPr lang="en-US" dirty="0">
                <a:solidFill>
                  <a:srgbClr val="C00000"/>
                </a:solidFill>
              </a:rPr>
              <a:t>) </a:t>
            </a:r>
          </a:p>
        </p:txBody>
      </p:sp>
      <p:sp>
        <p:nvSpPr>
          <p:cNvPr id="36" name="TextBox 35">
            <a:extLst>
              <a:ext uri="{FF2B5EF4-FFF2-40B4-BE49-F238E27FC236}">
                <a16:creationId xmlns:a16="http://schemas.microsoft.com/office/drawing/2014/main" id="{7E4D4682-61AB-542E-9668-BB15678AC682}"/>
              </a:ext>
            </a:extLst>
          </p:cNvPr>
          <p:cNvSpPr txBox="1"/>
          <p:nvPr/>
        </p:nvSpPr>
        <p:spPr>
          <a:xfrm>
            <a:off x="450877" y="5840879"/>
            <a:ext cx="9678388" cy="646331"/>
          </a:xfrm>
          <a:prstGeom prst="rect">
            <a:avLst/>
          </a:prstGeom>
          <a:noFill/>
        </p:spPr>
        <p:txBody>
          <a:bodyPr wrap="square">
            <a:spAutoFit/>
          </a:bodyPr>
          <a:lstStyle/>
          <a:p>
            <a:pPr lvl="1"/>
            <a:r>
              <a:rPr lang="en-US" dirty="0"/>
              <a:t>Finding </a:t>
            </a:r>
            <a:r>
              <a:rPr lang="en-US" dirty="0">
                <a:solidFill>
                  <a:srgbClr val="C00000"/>
                </a:solidFill>
              </a:rPr>
              <a:t>similarities between data </a:t>
            </a:r>
            <a:r>
              <a:rPr lang="en-US" dirty="0"/>
              <a:t>according to the </a:t>
            </a:r>
            <a:r>
              <a:rPr lang="en-US" dirty="0">
                <a:solidFill>
                  <a:srgbClr val="C00000"/>
                </a:solidFill>
              </a:rPr>
              <a:t>characteristics found in the data </a:t>
            </a:r>
            <a:r>
              <a:rPr lang="en-US" dirty="0"/>
              <a:t>and grouping similar data </a:t>
            </a:r>
            <a:r>
              <a:rPr lang="en-US" dirty="0">
                <a:solidFill>
                  <a:srgbClr val="C00000"/>
                </a:solidFill>
              </a:rPr>
              <a:t>objects</a:t>
            </a:r>
            <a:r>
              <a:rPr lang="en-US" dirty="0"/>
              <a:t> into </a:t>
            </a:r>
            <a:r>
              <a:rPr lang="en-US" dirty="0">
                <a:solidFill>
                  <a:srgbClr val="C00000"/>
                </a:solidFill>
              </a:rPr>
              <a:t>clusters</a:t>
            </a:r>
          </a:p>
        </p:txBody>
      </p:sp>
    </p:spTree>
    <p:extLst>
      <p:ext uri="{BB962C8B-B14F-4D97-AF65-F5344CB8AC3E}">
        <p14:creationId xmlns:p14="http://schemas.microsoft.com/office/powerpoint/2010/main" val="350377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1" nodeType="clickEffect">
                                  <p:stCondLst>
                                    <p:cond delay="0"/>
                                  </p:stCondLst>
                                  <p:childTnLst>
                                    <p:set>
                                      <p:cBhvr>
                                        <p:cTn id="110" dur="1" fill="hold">
                                          <p:stCondLst>
                                            <p:cond delay="0"/>
                                          </p:stCondLst>
                                        </p:cTn>
                                        <p:tgtEl>
                                          <p:spTgt spid="3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3" grpId="0" animBg="1"/>
      <p:bldP spid="34" grpId="0"/>
      <p:bldP spid="35" grpId="0"/>
      <p:bldP spid="35" grpId="1"/>
      <p:bldP spid="3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673ED-B09E-EA6E-2D5D-9E574EF56D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E541C7F-F6BB-2A5F-7694-24CB763942A0}"/>
              </a:ext>
            </a:extLst>
          </p:cNvPr>
          <p:cNvSpPr>
            <a:spLocks noGrp="1"/>
          </p:cNvSpPr>
          <p:nvPr>
            <p:ph type="title"/>
          </p:nvPr>
        </p:nvSpPr>
        <p:spPr>
          <a:xfrm>
            <a:off x="0" y="1"/>
            <a:ext cx="12192000" cy="711200"/>
          </a:xfrm>
        </p:spPr>
        <p:txBody>
          <a:bodyPr>
            <a:normAutofit/>
          </a:bodyPr>
          <a:lstStyle/>
          <a:p>
            <a:r>
              <a:rPr lang="en-US" dirty="0">
                <a:solidFill>
                  <a:schemeClr val="tx1"/>
                </a:solidFill>
              </a:rPr>
              <a:t>Unsupervised Learning </a:t>
            </a:r>
            <a:endParaRPr lang="en-US" dirty="0"/>
          </a:p>
        </p:txBody>
      </p:sp>
      <p:sp>
        <p:nvSpPr>
          <p:cNvPr id="5" name="Content Placeholder 4">
            <a:extLst>
              <a:ext uri="{FF2B5EF4-FFF2-40B4-BE49-F238E27FC236}">
                <a16:creationId xmlns:a16="http://schemas.microsoft.com/office/drawing/2014/main" id="{633CFD73-18FE-38A1-88D7-3A30AB59A92F}"/>
              </a:ext>
            </a:extLst>
          </p:cNvPr>
          <p:cNvSpPr>
            <a:spLocks noGrp="1"/>
          </p:cNvSpPr>
          <p:nvPr>
            <p:ph idx="1"/>
          </p:nvPr>
        </p:nvSpPr>
        <p:spPr>
          <a:xfrm>
            <a:off x="131180" y="863444"/>
            <a:ext cx="11929641" cy="5590565"/>
          </a:xfrm>
        </p:spPr>
        <p:txBody>
          <a:bodyPr/>
          <a:lstStyle/>
          <a:p>
            <a:r>
              <a:rPr lang="en-US" dirty="0"/>
              <a:t>Also called </a:t>
            </a:r>
            <a:r>
              <a:rPr lang="en-US" dirty="0">
                <a:solidFill>
                  <a:srgbClr val="C00000"/>
                </a:solidFill>
              </a:rPr>
              <a:t>descriptive learning</a:t>
            </a:r>
            <a:r>
              <a:rPr lang="en-US" dirty="0"/>
              <a:t>. A machine finds </a:t>
            </a:r>
            <a:r>
              <a:rPr lang="en-US" dirty="0">
                <a:solidFill>
                  <a:srgbClr val="C00000"/>
                </a:solidFill>
              </a:rPr>
              <a:t>patterns</a:t>
            </a:r>
            <a:r>
              <a:rPr lang="en-US" dirty="0"/>
              <a:t> in unknown objects by </a:t>
            </a:r>
            <a:r>
              <a:rPr lang="en-US" dirty="0">
                <a:solidFill>
                  <a:srgbClr val="C00000"/>
                </a:solidFill>
              </a:rPr>
              <a:t>grouping similar objects together.</a:t>
            </a:r>
          </a:p>
          <a:p>
            <a:r>
              <a:rPr lang="en-US" dirty="0"/>
              <a:t>In unsupervised learning, the </a:t>
            </a:r>
            <a:r>
              <a:rPr lang="en-US" dirty="0">
                <a:solidFill>
                  <a:srgbClr val="C00000"/>
                </a:solidFill>
              </a:rPr>
              <a:t>objective is to take a dataset as input </a:t>
            </a:r>
            <a:r>
              <a:rPr lang="en-US" dirty="0"/>
              <a:t>and try to find natural </a:t>
            </a:r>
            <a:r>
              <a:rPr lang="en-US" dirty="0">
                <a:solidFill>
                  <a:srgbClr val="C00000"/>
                </a:solidFill>
              </a:rPr>
              <a:t>groupings or patterns within the data elements or records</a:t>
            </a:r>
            <a:r>
              <a:rPr lang="en-US" dirty="0"/>
              <a:t>. </a:t>
            </a:r>
          </a:p>
          <a:p>
            <a:r>
              <a:rPr lang="en-US" dirty="0"/>
              <a:t>Therefore, </a:t>
            </a:r>
            <a:r>
              <a:rPr lang="en-US" dirty="0">
                <a:solidFill>
                  <a:srgbClr val="C00000"/>
                </a:solidFill>
              </a:rPr>
              <a:t>unsupervised learning is often termed as descriptive model </a:t>
            </a:r>
            <a:r>
              <a:rPr lang="en-US" dirty="0"/>
              <a:t>and the process of </a:t>
            </a:r>
            <a:r>
              <a:rPr lang="en-US" dirty="0">
                <a:solidFill>
                  <a:srgbClr val="C00000"/>
                </a:solidFill>
              </a:rPr>
              <a:t>unsupervised learning is referred as pattern discovery or knowledge discovery</a:t>
            </a:r>
            <a:r>
              <a:rPr lang="en-US" dirty="0"/>
              <a:t>.</a:t>
            </a:r>
          </a:p>
          <a:p>
            <a:r>
              <a:rPr lang="en-US" dirty="0"/>
              <a:t>One critical application of </a:t>
            </a:r>
            <a:r>
              <a:rPr lang="en-US" dirty="0">
                <a:solidFill>
                  <a:srgbClr val="C00000"/>
                </a:solidFill>
              </a:rPr>
              <a:t>unsupervised learning is customer segmentation</a:t>
            </a:r>
            <a:r>
              <a:rPr lang="en-US" dirty="0"/>
              <a:t>.</a:t>
            </a:r>
          </a:p>
          <a:p>
            <a:r>
              <a:rPr lang="en-US" dirty="0">
                <a:solidFill>
                  <a:srgbClr val="C00000"/>
                </a:solidFill>
              </a:rPr>
              <a:t>Clustering</a:t>
            </a:r>
            <a:r>
              <a:rPr lang="en-US" dirty="0"/>
              <a:t> is the main type of unsupervised learning. It intends to group or organize similar </a:t>
            </a:r>
            <a:r>
              <a:rPr lang="en-US" dirty="0">
                <a:solidFill>
                  <a:srgbClr val="C00000"/>
                </a:solidFill>
              </a:rPr>
              <a:t>objects together</a:t>
            </a:r>
            <a:r>
              <a:rPr lang="en-US" dirty="0"/>
              <a:t>.</a:t>
            </a:r>
          </a:p>
          <a:p>
            <a:r>
              <a:rPr lang="en-US" dirty="0"/>
              <a:t>For that reason, </a:t>
            </a:r>
            <a:r>
              <a:rPr lang="en-US" dirty="0">
                <a:solidFill>
                  <a:srgbClr val="C00000"/>
                </a:solidFill>
              </a:rPr>
              <a:t>objects belonging to the same cluster are quite</a:t>
            </a:r>
            <a:r>
              <a:rPr lang="en-US" dirty="0"/>
              <a:t> similar to each other while objects belonging to </a:t>
            </a:r>
            <a:r>
              <a:rPr lang="en-US" dirty="0">
                <a:solidFill>
                  <a:srgbClr val="C00000"/>
                </a:solidFill>
              </a:rPr>
              <a:t>different clusters are quite dissimilar</a:t>
            </a:r>
            <a:r>
              <a:rPr lang="en-US" dirty="0"/>
              <a:t>.</a:t>
            </a:r>
          </a:p>
          <a:p>
            <a:r>
              <a:rPr lang="en-IN" dirty="0">
                <a:solidFill>
                  <a:srgbClr val="000000"/>
                </a:solidFill>
              </a:rPr>
              <a:t>Clustering</a:t>
            </a:r>
            <a:r>
              <a:rPr lang="en-US" dirty="0">
                <a:solidFill>
                  <a:srgbClr val="000000"/>
                </a:solidFill>
              </a:rPr>
              <a:t>, </a:t>
            </a:r>
            <a:r>
              <a:rPr lang="en-IN" dirty="0">
                <a:solidFill>
                  <a:srgbClr val="000000"/>
                </a:solidFill>
              </a:rPr>
              <a:t>Dimensionality Reduction</a:t>
            </a:r>
            <a:r>
              <a:rPr lang="en-US" dirty="0">
                <a:solidFill>
                  <a:srgbClr val="000000"/>
                </a:solidFill>
              </a:rPr>
              <a:t>, </a:t>
            </a:r>
            <a:r>
              <a:rPr lang="en-IN" dirty="0">
                <a:solidFill>
                  <a:srgbClr val="000000"/>
                </a:solidFill>
              </a:rPr>
              <a:t>Density Estimation</a:t>
            </a:r>
            <a:r>
              <a:rPr lang="en-US" dirty="0">
                <a:solidFill>
                  <a:srgbClr val="000000"/>
                </a:solidFill>
              </a:rPr>
              <a:t>, </a:t>
            </a:r>
            <a:r>
              <a:rPr lang="en-IN" dirty="0">
                <a:solidFill>
                  <a:srgbClr val="000000"/>
                </a:solidFill>
              </a:rPr>
              <a:t>Association Rule Learning</a:t>
            </a:r>
            <a:r>
              <a:rPr lang="en-US" dirty="0">
                <a:solidFill>
                  <a:srgbClr val="000000"/>
                </a:solidFill>
              </a:rPr>
              <a:t> are the type of unsupervised learning.</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18022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57C3A-9327-6057-7B5A-202F20CF8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71371-6F5C-40F2-6D0E-812B52A148AA}"/>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Reinforcement Learning</a:t>
            </a:r>
          </a:p>
        </p:txBody>
      </p:sp>
      <p:sp>
        <p:nvSpPr>
          <p:cNvPr id="3" name="Text Placeholder 2">
            <a:extLst>
              <a:ext uri="{FF2B5EF4-FFF2-40B4-BE49-F238E27FC236}">
                <a16:creationId xmlns:a16="http://schemas.microsoft.com/office/drawing/2014/main" id="{139AC571-6537-5217-157A-B7B9F5DA37FE}"/>
              </a:ext>
            </a:extLst>
          </p:cNvPr>
          <p:cNvSpPr>
            <a:spLocks noGrp="1"/>
          </p:cNvSpPr>
          <p:nvPr>
            <p:ph type="body" idx="1"/>
          </p:nvPr>
        </p:nvSpPr>
        <p:spPr/>
        <p:txBody>
          <a:bodyPr/>
          <a:lstStyle/>
          <a:p>
            <a:r>
              <a:rPr lang="en-US" dirty="0"/>
              <a:t>Section – 6.3</a:t>
            </a:r>
          </a:p>
        </p:txBody>
      </p:sp>
    </p:spTree>
    <p:extLst>
      <p:ext uri="{BB962C8B-B14F-4D97-AF65-F5344CB8AC3E}">
        <p14:creationId xmlns:p14="http://schemas.microsoft.com/office/powerpoint/2010/main" val="2747174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BB840-F2AE-A893-E83C-AEB9623EE2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7EAFE9D-4B23-7E54-E4B5-FC15EF189F7C}"/>
              </a:ext>
            </a:extLst>
          </p:cNvPr>
          <p:cNvSpPr>
            <a:spLocks noGrp="1"/>
          </p:cNvSpPr>
          <p:nvPr>
            <p:ph type="title"/>
          </p:nvPr>
        </p:nvSpPr>
        <p:spPr>
          <a:xfrm>
            <a:off x="0" y="1"/>
            <a:ext cx="12192000" cy="711200"/>
          </a:xfrm>
        </p:spPr>
        <p:txBody>
          <a:bodyPr>
            <a:normAutofit/>
          </a:bodyPr>
          <a:lstStyle/>
          <a:p>
            <a:r>
              <a:rPr lang="en-IN" dirty="0"/>
              <a:t>Reinforcement Learning</a:t>
            </a:r>
          </a:p>
        </p:txBody>
      </p:sp>
      <p:pic>
        <p:nvPicPr>
          <p:cNvPr id="3" name="Picture 2">
            <a:extLst>
              <a:ext uri="{FF2B5EF4-FFF2-40B4-BE49-F238E27FC236}">
                <a16:creationId xmlns:a16="http://schemas.microsoft.com/office/drawing/2014/main" id="{2EE1C370-761F-62A2-068D-94D58619A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90" y="1773504"/>
            <a:ext cx="817995" cy="722538"/>
          </a:xfrm>
          <a:prstGeom prst="rect">
            <a:avLst/>
          </a:prstGeom>
        </p:spPr>
      </p:pic>
      <p:pic>
        <p:nvPicPr>
          <p:cNvPr id="5" name="Picture 4">
            <a:extLst>
              <a:ext uri="{FF2B5EF4-FFF2-40B4-BE49-F238E27FC236}">
                <a16:creationId xmlns:a16="http://schemas.microsoft.com/office/drawing/2014/main" id="{A4180967-AE84-8642-D85A-6B7223AC5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734" y="1773504"/>
            <a:ext cx="705563" cy="671819"/>
          </a:xfrm>
          <a:prstGeom prst="rect">
            <a:avLst/>
          </a:prstGeom>
        </p:spPr>
      </p:pic>
      <p:pic>
        <p:nvPicPr>
          <p:cNvPr id="6" name="Picture 5">
            <a:extLst>
              <a:ext uri="{FF2B5EF4-FFF2-40B4-BE49-F238E27FC236}">
                <a16:creationId xmlns:a16="http://schemas.microsoft.com/office/drawing/2014/main" id="{B2B5625A-25B0-BBAF-D561-F0AD0C692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968" y="1773504"/>
            <a:ext cx="966051" cy="717956"/>
          </a:xfrm>
          <a:prstGeom prst="rect">
            <a:avLst/>
          </a:prstGeom>
        </p:spPr>
      </p:pic>
      <p:pic>
        <p:nvPicPr>
          <p:cNvPr id="7" name="Picture 6">
            <a:extLst>
              <a:ext uri="{FF2B5EF4-FFF2-40B4-BE49-F238E27FC236}">
                <a16:creationId xmlns:a16="http://schemas.microsoft.com/office/drawing/2014/main" id="{AC2097B8-003E-F7CB-0EFB-7C5A1C9AA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90" y="2654142"/>
            <a:ext cx="817995" cy="722538"/>
          </a:xfrm>
          <a:prstGeom prst="rect">
            <a:avLst/>
          </a:prstGeom>
        </p:spPr>
      </p:pic>
      <p:pic>
        <p:nvPicPr>
          <p:cNvPr id="8" name="Picture 7">
            <a:extLst>
              <a:ext uri="{FF2B5EF4-FFF2-40B4-BE49-F238E27FC236}">
                <a16:creationId xmlns:a16="http://schemas.microsoft.com/office/drawing/2014/main" id="{A2C138D1-E22A-8D33-B852-36A4BE30E5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968" y="2654142"/>
            <a:ext cx="966051" cy="717956"/>
          </a:xfrm>
          <a:prstGeom prst="rect">
            <a:avLst/>
          </a:prstGeom>
        </p:spPr>
      </p:pic>
      <p:pic>
        <p:nvPicPr>
          <p:cNvPr id="9" name="Picture 8">
            <a:extLst>
              <a:ext uri="{FF2B5EF4-FFF2-40B4-BE49-F238E27FC236}">
                <a16:creationId xmlns:a16="http://schemas.microsoft.com/office/drawing/2014/main" id="{724C91E7-A418-3C46-A28C-BE2B8DA93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489" y="2654142"/>
            <a:ext cx="966051" cy="717956"/>
          </a:xfrm>
          <a:prstGeom prst="rect">
            <a:avLst/>
          </a:prstGeom>
        </p:spPr>
      </p:pic>
      <p:pic>
        <p:nvPicPr>
          <p:cNvPr id="10" name="Picture 9">
            <a:extLst>
              <a:ext uri="{FF2B5EF4-FFF2-40B4-BE49-F238E27FC236}">
                <a16:creationId xmlns:a16="http://schemas.microsoft.com/office/drawing/2014/main" id="{4547B7C0-7B1F-A708-AE9E-47CD00538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990" y="3534780"/>
            <a:ext cx="966051" cy="717956"/>
          </a:xfrm>
          <a:prstGeom prst="rect">
            <a:avLst/>
          </a:prstGeom>
        </p:spPr>
      </p:pic>
      <p:pic>
        <p:nvPicPr>
          <p:cNvPr id="11" name="Picture 10">
            <a:extLst>
              <a:ext uri="{FF2B5EF4-FFF2-40B4-BE49-F238E27FC236}">
                <a16:creationId xmlns:a16="http://schemas.microsoft.com/office/drawing/2014/main" id="{9AB6B9D0-B4BF-8440-35FE-8AE2D1A3F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95" y="3530198"/>
            <a:ext cx="817995" cy="722538"/>
          </a:xfrm>
          <a:prstGeom prst="rect">
            <a:avLst/>
          </a:prstGeom>
        </p:spPr>
      </p:pic>
      <p:pic>
        <p:nvPicPr>
          <p:cNvPr id="12" name="Picture 11">
            <a:extLst>
              <a:ext uri="{FF2B5EF4-FFF2-40B4-BE49-F238E27FC236}">
                <a16:creationId xmlns:a16="http://schemas.microsoft.com/office/drawing/2014/main" id="{BE321029-CC6D-A3FF-6316-1BB5B57E4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516" y="3530198"/>
            <a:ext cx="817995" cy="722538"/>
          </a:xfrm>
          <a:prstGeom prst="rect">
            <a:avLst/>
          </a:prstGeom>
        </p:spPr>
      </p:pic>
      <p:pic>
        <p:nvPicPr>
          <p:cNvPr id="13" name="Picture 12">
            <a:extLst>
              <a:ext uri="{FF2B5EF4-FFF2-40B4-BE49-F238E27FC236}">
                <a16:creationId xmlns:a16="http://schemas.microsoft.com/office/drawing/2014/main" id="{4BB128F4-1142-DE04-D16E-20B08A02C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33" y="4410836"/>
            <a:ext cx="705563" cy="671819"/>
          </a:xfrm>
          <a:prstGeom prst="rect">
            <a:avLst/>
          </a:prstGeom>
        </p:spPr>
      </p:pic>
      <p:pic>
        <p:nvPicPr>
          <p:cNvPr id="14" name="Picture 13">
            <a:extLst>
              <a:ext uri="{FF2B5EF4-FFF2-40B4-BE49-F238E27FC236}">
                <a16:creationId xmlns:a16="http://schemas.microsoft.com/office/drawing/2014/main" id="{68D0B26A-3CF7-1DFE-FA39-8F3D9DA46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210" y="4410835"/>
            <a:ext cx="705563" cy="671819"/>
          </a:xfrm>
          <a:prstGeom prst="rect">
            <a:avLst/>
          </a:prstGeom>
        </p:spPr>
      </p:pic>
      <p:pic>
        <p:nvPicPr>
          <p:cNvPr id="15" name="Picture 14">
            <a:extLst>
              <a:ext uri="{FF2B5EF4-FFF2-40B4-BE49-F238E27FC236}">
                <a16:creationId xmlns:a16="http://schemas.microsoft.com/office/drawing/2014/main" id="{B462C801-808C-6080-F9F2-BC4CAA402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187" y="4401748"/>
            <a:ext cx="705563" cy="671819"/>
          </a:xfrm>
          <a:prstGeom prst="rect">
            <a:avLst/>
          </a:prstGeom>
        </p:spPr>
      </p:pic>
      <p:sp>
        <p:nvSpPr>
          <p:cNvPr id="16" name="Rectangle 15">
            <a:extLst>
              <a:ext uri="{FF2B5EF4-FFF2-40B4-BE49-F238E27FC236}">
                <a16:creationId xmlns:a16="http://schemas.microsoft.com/office/drawing/2014/main" id="{CEB8C1F0-CEE7-ED2C-0EC1-4BA701B3C3E5}"/>
              </a:ext>
            </a:extLst>
          </p:cNvPr>
          <p:cNvSpPr/>
          <p:nvPr/>
        </p:nvSpPr>
        <p:spPr>
          <a:xfrm>
            <a:off x="402735" y="1610822"/>
            <a:ext cx="3108805" cy="3629910"/>
          </a:xfrm>
          <a:prstGeom prst="rect">
            <a:avLst/>
          </a:prstGeom>
          <a:solidFill>
            <a:srgbClr val="00BBD3">
              <a:alpha val="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TextBox 16">
            <a:extLst>
              <a:ext uri="{FF2B5EF4-FFF2-40B4-BE49-F238E27FC236}">
                <a16:creationId xmlns:a16="http://schemas.microsoft.com/office/drawing/2014/main" id="{D636DC52-BE9D-9054-89F8-1AA07BD6CE17}"/>
              </a:ext>
            </a:extLst>
          </p:cNvPr>
          <p:cNvSpPr txBox="1"/>
          <p:nvPr/>
        </p:nvSpPr>
        <p:spPr>
          <a:xfrm>
            <a:off x="379923" y="1222514"/>
            <a:ext cx="1124026" cy="369332"/>
          </a:xfrm>
          <a:prstGeom prst="rect">
            <a:avLst/>
          </a:prstGeom>
          <a:noFill/>
        </p:spPr>
        <p:txBody>
          <a:bodyPr wrap="none" rtlCol="0">
            <a:spAutoFit/>
          </a:bodyPr>
          <a:lstStyle/>
          <a:p>
            <a:r>
              <a:rPr lang="en-US" dirty="0"/>
              <a:t>Input Data</a:t>
            </a:r>
          </a:p>
        </p:txBody>
      </p:sp>
      <p:sp>
        <p:nvSpPr>
          <p:cNvPr id="18" name="Rounded Rectangle 17">
            <a:extLst>
              <a:ext uri="{FF2B5EF4-FFF2-40B4-BE49-F238E27FC236}">
                <a16:creationId xmlns:a16="http://schemas.microsoft.com/office/drawing/2014/main" id="{93D236AE-F005-5ADF-96D9-43B0B352A646}"/>
              </a:ext>
            </a:extLst>
          </p:cNvPr>
          <p:cNvSpPr/>
          <p:nvPr/>
        </p:nvSpPr>
        <p:spPr>
          <a:xfrm>
            <a:off x="5170311" y="1591846"/>
            <a:ext cx="2302933" cy="67181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sp>
        <p:nvSpPr>
          <p:cNvPr id="19" name="Rounded Rectangle 18">
            <a:extLst>
              <a:ext uri="{FF2B5EF4-FFF2-40B4-BE49-F238E27FC236}">
                <a16:creationId xmlns:a16="http://schemas.microsoft.com/office/drawing/2014/main" id="{D7FF6930-BFF8-CBC4-DBFC-0CBE9C6C9C79}"/>
              </a:ext>
            </a:extLst>
          </p:cNvPr>
          <p:cNvSpPr/>
          <p:nvPr/>
        </p:nvSpPr>
        <p:spPr>
          <a:xfrm>
            <a:off x="5170311" y="4229177"/>
            <a:ext cx="2302933" cy="67181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Agent</a:t>
            </a:r>
          </a:p>
        </p:txBody>
      </p:sp>
      <p:cxnSp>
        <p:nvCxnSpPr>
          <p:cNvPr id="20" name="Elbow Connector 31">
            <a:extLst>
              <a:ext uri="{FF2B5EF4-FFF2-40B4-BE49-F238E27FC236}">
                <a16:creationId xmlns:a16="http://schemas.microsoft.com/office/drawing/2014/main" id="{2E022A82-C540-E9CF-2653-FAE8D047071E}"/>
              </a:ext>
            </a:extLst>
          </p:cNvPr>
          <p:cNvCxnSpPr>
            <a:cxnSpLocks/>
            <a:stCxn id="19" idx="3"/>
            <a:endCxn id="18" idx="3"/>
          </p:cNvCxnSpPr>
          <p:nvPr/>
        </p:nvCxnSpPr>
        <p:spPr>
          <a:xfrm flipV="1">
            <a:off x="7473244" y="1927756"/>
            <a:ext cx="12700" cy="2637331"/>
          </a:xfrm>
          <a:prstGeom prst="bentConnector3">
            <a:avLst>
              <a:gd name="adj1" fmla="val 34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39">
            <a:extLst>
              <a:ext uri="{FF2B5EF4-FFF2-40B4-BE49-F238E27FC236}">
                <a16:creationId xmlns:a16="http://schemas.microsoft.com/office/drawing/2014/main" id="{2E9980A7-5012-0BC4-3A8D-A22B1B36991D}"/>
              </a:ext>
            </a:extLst>
          </p:cNvPr>
          <p:cNvCxnSpPr>
            <a:cxnSpLocks/>
            <a:stCxn id="18" idx="1"/>
            <a:endCxn id="19" idx="1"/>
          </p:cNvCxnSpPr>
          <p:nvPr/>
        </p:nvCxnSpPr>
        <p:spPr>
          <a:xfrm rot="10800000" flipV="1">
            <a:off x="5170311" y="1927755"/>
            <a:ext cx="12700" cy="2637331"/>
          </a:xfrm>
          <a:prstGeom prst="bentConnector3">
            <a:avLst>
              <a:gd name="adj1" fmla="val 464444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AC3F5C-B941-A3AA-09F8-21E93C016C8F}"/>
              </a:ext>
            </a:extLst>
          </p:cNvPr>
          <p:cNvSpPr txBox="1"/>
          <p:nvPr/>
        </p:nvSpPr>
        <p:spPr>
          <a:xfrm>
            <a:off x="4795015" y="5025146"/>
            <a:ext cx="2973891" cy="369332"/>
          </a:xfrm>
          <a:prstGeom prst="rect">
            <a:avLst/>
          </a:prstGeom>
          <a:noFill/>
        </p:spPr>
        <p:txBody>
          <a:bodyPr wrap="none" rtlCol="0">
            <a:spAutoFit/>
          </a:bodyPr>
          <a:lstStyle/>
          <a:p>
            <a:r>
              <a:rPr lang="en-US" dirty="0"/>
              <a:t>Reinforcement Learning Model</a:t>
            </a:r>
          </a:p>
        </p:txBody>
      </p:sp>
      <p:sp>
        <p:nvSpPr>
          <p:cNvPr id="23" name="TextBox 22">
            <a:extLst>
              <a:ext uri="{FF2B5EF4-FFF2-40B4-BE49-F238E27FC236}">
                <a16:creationId xmlns:a16="http://schemas.microsoft.com/office/drawing/2014/main" id="{9B2234BC-75EA-AEEE-9781-99050F941670}"/>
              </a:ext>
            </a:extLst>
          </p:cNvPr>
          <p:cNvSpPr txBox="1"/>
          <p:nvPr/>
        </p:nvSpPr>
        <p:spPr>
          <a:xfrm>
            <a:off x="5038831" y="2469405"/>
            <a:ext cx="859531" cy="369332"/>
          </a:xfrm>
          <a:prstGeom prst="rect">
            <a:avLst/>
          </a:prstGeom>
          <a:noFill/>
        </p:spPr>
        <p:txBody>
          <a:bodyPr wrap="none" rtlCol="0">
            <a:spAutoFit/>
          </a:bodyPr>
          <a:lstStyle/>
          <a:p>
            <a:r>
              <a:rPr lang="en-US" dirty="0">
                <a:solidFill>
                  <a:schemeClr val="accent3">
                    <a:lumMod val="75000"/>
                  </a:schemeClr>
                </a:solidFill>
              </a:rPr>
              <a:t>Reward</a:t>
            </a:r>
          </a:p>
        </p:txBody>
      </p:sp>
      <p:sp>
        <p:nvSpPr>
          <p:cNvPr id="24" name="TextBox 23">
            <a:extLst>
              <a:ext uri="{FF2B5EF4-FFF2-40B4-BE49-F238E27FC236}">
                <a16:creationId xmlns:a16="http://schemas.microsoft.com/office/drawing/2014/main" id="{68DF66E8-7181-D06C-C427-F6A5ACA492C5}"/>
              </a:ext>
            </a:extLst>
          </p:cNvPr>
          <p:cNvSpPr txBox="1"/>
          <p:nvPr/>
        </p:nvSpPr>
        <p:spPr>
          <a:xfrm>
            <a:off x="5038831" y="3517245"/>
            <a:ext cx="660758" cy="369332"/>
          </a:xfrm>
          <a:prstGeom prst="rect">
            <a:avLst/>
          </a:prstGeom>
          <a:noFill/>
        </p:spPr>
        <p:txBody>
          <a:bodyPr wrap="none" rtlCol="0">
            <a:spAutoFit/>
          </a:bodyPr>
          <a:lstStyle/>
          <a:p>
            <a:r>
              <a:rPr lang="en-US" dirty="0">
                <a:solidFill>
                  <a:schemeClr val="accent5">
                    <a:lumMod val="75000"/>
                  </a:schemeClr>
                </a:solidFill>
              </a:rPr>
              <a:t>State</a:t>
            </a:r>
          </a:p>
        </p:txBody>
      </p:sp>
      <p:sp>
        <p:nvSpPr>
          <p:cNvPr id="25" name="TextBox 24">
            <a:extLst>
              <a:ext uri="{FF2B5EF4-FFF2-40B4-BE49-F238E27FC236}">
                <a16:creationId xmlns:a16="http://schemas.microsoft.com/office/drawing/2014/main" id="{E7B0C2FB-7AE5-E98C-F7C2-447867187DD4}"/>
              </a:ext>
            </a:extLst>
          </p:cNvPr>
          <p:cNvSpPr txBox="1"/>
          <p:nvPr/>
        </p:nvSpPr>
        <p:spPr>
          <a:xfrm>
            <a:off x="6726519" y="2436874"/>
            <a:ext cx="774571" cy="646331"/>
          </a:xfrm>
          <a:prstGeom prst="rect">
            <a:avLst/>
          </a:prstGeom>
          <a:noFill/>
        </p:spPr>
        <p:txBody>
          <a:bodyPr wrap="none" rtlCol="0">
            <a:spAutoFit/>
          </a:bodyPr>
          <a:lstStyle/>
          <a:p>
            <a:r>
              <a:rPr lang="en-US" dirty="0">
                <a:solidFill>
                  <a:schemeClr val="accent3">
                    <a:lumMod val="75000"/>
                  </a:schemeClr>
                </a:solidFill>
              </a:rPr>
              <a:t>Best </a:t>
            </a:r>
          </a:p>
          <a:p>
            <a:r>
              <a:rPr lang="en-US" dirty="0">
                <a:solidFill>
                  <a:schemeClr val="accent3">
                    <a:lumMod val="75000"/>
                  </a:schemeClr>
                </a:solidFill>
              </a:rPr>
              <a:t>Action</a:t>
            </a:r>
          </a:p>
        </p:txBody>
      </p:sp>
      <p:sp>
        <p:nvSpPr>
          <p:cNvPr id="26" name="TextBox 25">
            <a:extLst>
              <a:ext uri="{FF2B5EF4-FFF2-40B4-BE49-F238E27FC236}">
                <a16:creationId xmlns:a16="http://schemas.microsoft.com/office/drawing/2014/main" id="{F4894C4D-7EC2-3871-4C44-B2CB091EDD08}"/>
              </a:ext>
            </a:extLst>
          </p:cNvPr>
          <p:cNvSpPr txBox="1"/>
          <p:nvPr/>
        </p:nvSpPr>
        <p:spPr>
          <a:xfrm>
            <a:off x="6572441" y="3481387"/>
            <a:ext cx="1029449" cy="646331"/>
          </a:xfrm>
          <a:prstGeom prst="rect">
            <a:avLst/>
          </a:prstGeom>
          <a:noFill/>
        </p:spPr>
        <p:txBody>
          <a:bodyPr wrap="square" rtlCol="0">
            <a:spAutoFit/>
          </a:bodyPr>
          <a:lstStyle/>
          <a:p>
            <a:r>
              <a:rPr lang="en-US" dirty="0">
                <a:solidFill>
                  <a:schemeClr val="tx2">
                    <a:lumMod val="75000"/>
                  </a:schemeClr>
                </a:solidFill>
              </a:rPr>
              <a:t>Algo </a:t>
            </a:r>
          </a:p>
          <a:p>
            <a:r>
              <a:rPr lang="en-US" dirty="0">
                <a:solidFill>
                  <a:schemeClr val="tx2">
                    <a:lumMod val="75000"/>
                  </a:schemeClr>
                </a:solidFill>
              </a:rPr>
              <a:t>Selection</a:t>
            </a:r>
          </a:p>
        </p:txBody>
      </p:sp>
      <p:cxnSp>
        <p:nvCxnSpPr>
          <p:cNvPr id="27" name="Straight Arrow Connector 26">
            <a:extLst>
              <a:ext uri="{FF2B5EF4-FFF2-40B4-BE49-F238E27FC236}">
                <a16:creationId xmlns:a16="http://schemas.microsoft.com/office/drawing/2014/main" id="{4B1E60D2-4CA3-1405-A506-BCB3AC610B6A}"/>
              </a:ext>
            </a:extLst>
          </p:cNvPr>
          <p:cNvCxnSpPr>
            <a:cxnSpLocks/>
          </p:cNvCxnSpPr>
          <p:nvPr/>
        </p:nvCxnSpPr>
        <p:spPr>
          <a:xfrm>
            <a:off x="3511540" y="3372098"/>
            <a:ext cx="10378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5D8027-DB2F-E339-26A5-4A5E5777CB0B}"/>
              </a:ext>
            </a:extLst>
          </p:cNvPr>
          <p:cNvCxnSpPr>
            <a:cxnSpLocks/>
          </p:cNvCxnSpPr>
          <p:nvPr/>
        </p:nvCxnSpPr>
        <p:spPr>
          <a:xfrm flipV="1">
            <a:off x="7940542" y="2524118"/>
            <a:ext cx="473560" cy="986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BEEDE18-074F-16C6-60C3-400BC1A09172}"/>
              </a:ext>
            </a:extLst>
          </p:cNvPr>
          <p:cNvCxnSpPr>
            <a:cxnSpLocks/>
          </p:cNvCxnSpPr>
          <p:nvPr/>
        </p:nvCxnSpPr>
        <p:spPr>
          <a:xfrm>
            <a:off x="7940542" y="3510902"/>
            <a:ext cx="543821" cy="83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C5B8412-8C70-BC4C-AFCF-4A8A50927C81}"/>
              </a:ext>
            </a:extLst>
          </p:cNvPr>
          <p:cNvCxnSpPr>
            <a:cxnSpLocks/>
          </p:cNvCxnSpPr>
          <p:nvPr/>
        </p:nvCxnSpPr>
        <p:spPr>
          <a:xfrm>
            <a:off x="7940542" y="3510902"/>
            <a:ext cx="432004" cy="1081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EF306E1D-50AA-9473-121D-EC8D1DF8F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9833" y="2083759"/>
            <a:ext cx="817995" cy="722538"/>
          </a:xfrm>
          <a:prstGeom prst="rect">
            <a:avLst/>
          </a:prstGeom>
        </p:spPr>
      </p:pic>
      <p:pic>
        <p:nvPicPr>
          <p:cNvPr id="32" name="Picture 31">
            <a:extLst>
              <a:ext uri="{FF2B5EF4-FFF2-40B4-BE49-F238E27FC236}">
                <a16:creationId xmlns:a16="http://schemas.microsoft.com/office/drawing/2014/main" id="{33715526-4D9E-1AAB-7B4C-7F05CD300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1168" y="2037547"/>
            <a:ext cx="817995" cy="722538"/>
          </a:xfrm>
          <a:prstGeom prst="rect">
            <a:avLst/>
          </a:prstGeom>
        </p:spPr>
      </p:pic>
      <p:pic>
        <p:nvPicPr>
          <p:cNvPr id="33" name="Picture 32">
            <a:extLst>
              <a:ext uri="{FF2B5EF4-FFF2-40B4-BE49-F238E27FC236}">
                <a16:creationId xmlns:a16="http://schemas.microsoft.com/office/drawing/2014/main" id="{4B87CE9C-DFDE-157F-8E49-37AA70224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3320" y="2006496"/>
            <a:ext cx="817995" cy="722538"/>
          </a:xfrm>
          <a:prstGeom prst="rect">
            <a:avLst/>
          </a:prstGeom>
        </p:spPr>
      </p:pic>
      <p:pic>
        <p:nvPicPr>
          <p:cNvPr id="34" name="Picture 33">
            <a:extLst>
              <a:ext uri="{FF2B5EF4-FFF2-40B4-BE49-F238E27FC236}">
                <a16:creationId xmlns:a16="http://schemas.microsoft.com/office/drawing/2014/main" id="{72FB6C2C-0436-F10C-BD60-443A08342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1263" y="2037547"/>
            <a:ext cx="817995" cy="722538"/>
          </a:xfrm>
          <a:prstGeom prst="rect">
            <a:avLst/>
          </a:prstGeom>
        </p:spPr>
      </p:pic>
      <p:pic>
        <p:nvPicPr>
          <p:cNvPr id="35" name="Picture 34">
            <a:extLst>
              <a:ext uri="{FF2B5EF4-FFF2-40B4-BE49-F238E27FC236}">
                <a16:creationId xmlns:a16="http://schemas.microsoft.com/office/drawing/2014/main" id="{E0B7CD44-54CA-00F6-F475-32F7E7667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5806" y="3205985"/>
            <a:ext cx="966051" cy="717956"/>
          </a:xfrm>
          <a:prstGeom prst="rect">
            <a:avLst/>
          </a:prstGeom>
        </p:spPr>
      </p:pic>
      <p:pic>
        <p:nvPicPr>
          <p:cNvPr id="36" name="Picture 35">
            <a:extLst>
              <a:ext uri="{FF2B5EF4-FFF2-40B4-BE49-F238E27FC236}">
                <a16:creationId xmlns:a16="http://schemas.microsoft.com/office/drawing/2014/main" id="{D56EB14B-E93A-C49F-BDB8-CE5FBCBDF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1857" y="3165275"/>
            <a:ext cx="966051" cy="717956"/>
          </a:xfrm>
          <a:prstGeom prst="rect">
            <a:avLst/>
          </a:prstGeom>
        </p:spPr>
      </p:pic>
      <p:pic>
        <p:nvPicPr>
          <p:cNvPr id="37" name="Picture 36">
            <a:extLst>
              <a:ext uri="{FF2B5EF4-FFF2-40B4-BE49-F238E27FC236}">
                <a16:creationId xmlns:a16="http://schemas.microsoft.com/office/drawing/2014/main" id="{8BD0B05E-644F-1CFA-FE2B-F3E206664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9293" y="3165275"/>
            <a:ext cx="966051" cy="717956"/>
          </a:xfrm>
          <a:prstGeom prst="rect">
            <a:avLst/>
          </a:prstGeom>
        </p:spPr>
      </p:pic>
      <p:pic>
        <p:nvPicPr>
          <p:cNvPr id="38" name="Picture 37">
            <a:extLst>
              <a:ext uri="{FF2B5EF4-FFF2-40B4-BE49-F238E27FC236}">
                <a16:creationId xmlns:a16="http://schemas.microsoft.com/office/drawing/2014/main" id="{0C779693-E6AE-3EF5-D4D4-1F47EB9B5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7456" y="4227080"/>
            <a:ext cx="705563" cy="671819"/>
          </a:xfrm>
          <a:prstGeom prst="rect">
            <a:avLst/>
          </a:prstGeom>
        </p:spPr>
      </p:pic>
      <p:pic>
        <p:nvPicPr>
          <p:cNvPr id="39" name="Picture 38">
            <a:extLst>
              <a:ext uri="{FF2B5EF4-FFF2-40B4-BE49-F238E27FC236}">
                <a16:creationId xmlns:a16="http://schemas.microsoft.com/office/drawing/2014/main" id="{1699462A-B4C2-5D70-7501-A10334FE8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5652" y="4297509"/>
            <a:ext cx="705563" cy="671819"/>
          </a:xfrm>
          <a:prstGeom prst="rect">
            <a:avLst/>
          </a:prstGeom>
        </p:spPr>
      </p:pic>
      <p:pic>
        <p:nvPicPr>
          <p:cNvPr id="40" name="Picture 39">
            <a:extLst>
              <a:ext uri="{FF2B5EF4-FFF2-40B4-BE49-F238E27FC236}">
                <a16:creationId xmlns:a16="http://schemas.microsoft.com/office/drawing/2014/main" id="{C7A4058E-00A4-6E9C-5E9E-84CF0A640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4504" y="4297508"/>
            <a:ext cx="705563" cy="671819"/>
          </a:xfrm>
          <a:prstGeom prst="rect">
            <a:avLst/>
          </a:prstGeom>
        </p:spPr>
      </p:pic>
      <p:pic>
        <p:nvPicPr>
          <p:cNvPr id="41" name="Picture 40">
            <a:extLst>
              <a:ext uri="{FF2B5EF4-FFF2-40B4-BE49-F238E27FC236}">
                <a16:creationId xmlns:a16="http://schemas.microsoft.com/office/drawing/2014/main" id="{F638D794-6420-DC02-B459-66DDCFC08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3981" y="4288421"/>
            <a:ext cx="705563" cy="671819"/>
          </a:xfrm>
          <a:prstGeom prst="rect">
            <a:avLst/>
          </a:prstGeom>
        </p:spPr>
      </p:pic>
      <p:pic>
        <p:nvPicPr>
          <p:cNvPr id="42" name="Picture 41">
            <a:extLst>
              <a:ext uri="{FF2B5EF4-FFF2-40B4-BE49-F238E27FC236}">
                <a16:creationId xmlns:a16="http://schemas.microsoft.com/office/drawing/2014/main" id="{EAECFE6E-0387-DC9A-CA32-A049CA585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1263" y="3086596"/>
            <a:ext cx="966051" cy="717956"/>
          </a:xfrm>
          <a:prstGeom prst="rect">
            <a:avLst/>
          </a:prstGeom>
        </p:spPr>
      </p:pic>
    </p:spTree>
    <p:extLst>
      <p:ext uri="{BB962C8B-B14F-4D97-AF65-F5344CB8AC3E}">
        <p14:creationId xmlns:p14="http://schemas.microsoft.com/office/powerpoint/2010/main" val="42261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P spid="22" grpId="0"/>
      <p:bldP spid="23" grpId="0"/>
      <p:bldP spid="24" grpId="0"/>
      <p:bldP spid="25"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1474-4B78-B268-FBA5-FD3665458C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F07B22-3156-C30D-71FF-57A1ACA6C832}"/>
              </a:ext>
            </a:extLst>
          </p:cNvPr>
          <p:cNvSpPr>
            <a:spLocks noGrp="1"/>
          </p:cNvSpPr>
          <p:nvPr>
            <p:ph type="title"/>
          </p:nvPr>
        </p:nvSpPr>
        <p:spPr>
          <a:xfrm>
            <a:off x="0" y="1"/>
            <a:ext cx="12192000" cy="711200"/>
          </a:xfrm>
        </p:spPr>
        <p:txBody>
          <a:bodyPr>
            <a:normAutofit/>
          </a:bodyPr>
          <a:lstStyle/>
          <a:p>
            <a:r>
              <a:rPr lang="en-US" dirty="0"/>
              <a:t>Reinforcement Learning</a:t>
            </a:r>
          </a:p>
        </p:txBody>
      </p:sp>
      <p:sp>
        <p:nvSpPr>
          <p:cNvPr id="5" name="Content Placeholder 4">
            <a:extLst>
              <a:ext uri="{FF2B5EF4-FFF2-40B4-BE49-F238E27FC236}">
                <a16:creationId xmlns:a16="http://schemas.microsoft.com/office/drawing/2014/main" id="{8D5FA9BD-D7FA-5C88-9F2E-EAACFDC86AFA}"/>
              </a:ext>
            </a:extLst>
          </p:cNvPr>
          <p:cNvSpPr>
            <a:spLocks noGrp="1"/>
          </p:cNvSpPr>
          <p:nvPr>
            <p:ph idx="1"/>
          </p:nvPr>
        </p:nvSpPr>
        <p:spPr>
          <a:xfrm>
            <a:off x="131180" y="863444"/>
            <a:ext cx="11929641" cy="5590565"/>
          </a:xfrm>
        </p:spPr>
        <p:txBody>
          <a:bodyPr/>
          <a:lstStyle/>
          <a:p>
            <a:r>
              <a:rPr lang="en-US" dirty="0"/>
              <a:t>It use </a:t>
            </a:r>
            <a:r>
              <a:rPr lang="en-US" dirty="0">
                <a:solidFill>
                  <a:srgbClr val="C00000"/>
                </a:solidFill>
              </a:rPr>
              <a:t>feedback </a:t>
            </a:r>
            <a:r>
              <a:rPr lang="en-US" dirty="0"/>
              <a:t>is called a </a:t>
            </a:r>
            <a:r>
              <a:rPr lang="en-US" dirty="0">
                <a:solidFill>
                  <a:srgbClr val="C00000"/>
                </a:solidFill>
              </a:rPr>
              <a:t>reward, or reinforcement</a:t>
            </a:r>
            <a:r>
              <a:rPr lang="en-US" dirty="0"/>
              <a:t>.</a:t>
            </a:r>
          </a:p>
          <a:p>
            <a:r>
              <a:rPr lang="en-US" dirty="0"/>
              <a:t>1) The </a:t>
            </a:r>
            <a:r>
              <a:rPr lang="en-US" dirty="0">
                <a:solidFill>
                  <a:srgbClr val="C00000"/>
                </a:solidFill>
              </a:rPr>
              <a:t>agent</a:t>
            </a:r>
            <a:r>
              <a:rPr lang="en-US" dirty="0"/>
              <a:t>(decision-maker) </a:t>
            </a:r>
            <a:r>
              <a:rPr lang="en-US" dirty="0">
                <a:solidFill>
                  <a:srgbClr val="C00000"/>
                </a:solidFill>
              </a:rPr>
              <a:t>observes the current state </a:t>
            </a:r>
            <a:r>
              <a:rPr lang="en-US" dirty="0"/>
              <a:t>of the environment(The system or scenario with which the agent interacts.).</a:t>
            </a:r>
          </a:p>
          <a:p>
            <a:r>
              <a:rPr lang="en-IN" dirty="0">
                <a:solidFill>
                  <a:srgbClr val="000000"/>
                </a:solidFill>
              </a:rPr>
              <a:t>2) </a:t>
            </a:r>
            <a:r>
              <a:rPr lang="en-IN" dirty="0">
                <a:solidFill>
                  <a:srgbClr val="C00000"/>
                </a:solidFill>
              </a:rPr>
              <a:t>Based on the state</a:t>
            </a:r>
            <a:r>
              <a:rPr lang="en-IN" dirty="0">
                <a:solidFill>
                  <a:srgbClr val="000000"/>
                </a:solidFill>
              </a:rPr>
              <a:t>, the agent </a:t>
            </a:r>
            <a:r>
              <a:rPr lang="en-IN" dirty="0">
                <a:solidFill>
                  <a:srgbClr val="C00000"/>
                </a:solidFill>
              </a:rPr>
              <a:t>chooses an action according to its policy</a:t>
            </a:r>
            <a:r>
              <a:rPr lang="en-IN" dirty="0">
                <a:solidFill>
                  <a:srgbClr val="000000"/>
                </a:solidFill>
              </a:rPr>
              <a:t>(The agent's strategy, mapping states to actions.).</a:t>
            </a:r>
          </a:p>
          <a:p>
            <a:r>
              <a:rPr lang="en-US" dirty="0"/>
              <a:t>3) The </a:t>
            </a:r>
            <a:r>
              <a:rPr lang="en-US" dirty="0">
                <a:solidFill>
                  <a:srgbClr val="C00000"/>
                </a:solidFill>
              </a:rPr>
              <a:t>environment responds to the action </a:t>
            </a:r>
            <a:r>
              <a:rPr lang="en-US" dirty="0"/>
              <a:t>by:</a:t>
            </a:r>
          </a:p>
          <a:p>
            <a:pPr lvl="1"/>
            <a:r>
              <a:rPr lang="en-US" dirty="0"/>
              <a:t>Transitioning to </a:t>
            </a:r>
            <a:r>
              <a:rPr lang="en-US" dirty="0">
                <a:solidFill>
                  <a:srgbClr val="C00000"/>
                </a:solidFill>
              </a:rPr>
              <a:t>a new state</a:t>
            </a:r>
          </a:p>
          <a:p>
            <a:pPr lvl="1"/>
            <a:r>
              <a:rPr lang="en-US" dirty="0">
                <a:solidFill>
                  <a:srgbClr val="C00000"/>
                </a:solidFill>
              </a:rPr>
              <a:t>Providing a reward</a:t>
            </a:r>
            <a:r>
              <a:rPr lang="en-US" dirty="0"/>
              <a:t>.</a:t>
            </a:r>
          </a:p>
          <a:p>
            <a:r>
              <a:rPr lang="en-US" dirty="0"/>
              <a:t>4) The agent </a:t>
            </a:r>
            <a:r>
              <a:rPr lang="en-US" dirty="0">
                <a:solidFill>
                  <a:srgbClr val="C00000"/>
                </a:solidFill>
              </a:rPr>
              <a:t>updates its policy using the feedback</a:t>
            </a:r>
            <a:r>
              <a:rPr lang="en-US" dirty="0"/>
              <a:t>.</a:t>
            </a:r>
          </a:p>
          <a:p>
            <a:r>
              <a:rPr lang="en-IN" dirty="0">
                <a:solidFill>
                  <a:srgbClr val="000000"/>
                </a:solidFill>
              </a:rPr>
              <a:t>Steps 1–4 repeat, with the goal of </a:t>
            </a:r>
            <a:r>
              <a:rPr lang="en-IN" dirty="0">
                <a:solidFill>
                  <a:srgbClr val="C00000"/>
                </a:solidFill>
              </a:rPr>
              <a:t>maximizing</a:t>
            </a:r>
            <a:r>
              <a:rPr lang="en-IN" dirty="0">
                <a:solidFill>
                  <a:srgbClr val="000000"/>
                </a:solidFill>
              </a:rPr>
              <a:t> the </a:t>
            </a:r>
            <a:r>
              <a:rPr lang="en-IN" dirty="0">
                <a:solidFill>
                  <a:srgbClr val="C00000"/>
                </a:solidFill>
              </a:rPr>
              <a:t>total reward over time</a:t>
            </a:r>
            <a:r>
              <a:rPr lang="en-IN" dirty="0">
                <a:solidFill>
                  <a:srgbClr val="000000"/>
                </a:solidFill>
              </a:rPr>
              <a:t>.</a:t>
            </a:r>
          </a:p>
          <a:p>
            <a:r>
              <a:rPr lang="en-US" dirty="0"/>
              <a:t>Reinforcement learning is like </a:t>
            </a:r>
            <a:r>
              <a:rPr lang="en-US" dirty="0">
                <a:solidFill>
                  <a:srgbClr val="C00000"/>
                </a:solidFill>
              </a:rPr>
              <a:t>training a dog</a:t>
            </a:r>
            <a:r>
              <a:rPr lang="en-US" dirty="0"/>
              <a:t>, where </a:t>
            </a:r>
            <a:r>
              <a:rPr lang="en-US" dirty="0">
                <a:solidFill>
                  <a:srgbClr val="C00000"/>
                </a:solidFill>
              </a:rPr>
              <a:t>the agent (dog) learns to take actions based</a:t>
            </a:r>
            <a:r>
              <a:rPr lang="en-US" dirty="0"/>
              <a:t> on </a:t>
            </a:r>
            <a:r>
              <a:rPr lang="en-US" dirty="0">
                <a:solidFill>
                  <a:srgbClr val="C00000"/>
                </a:solidFill>
              </a:rPr>
              <a:t>rewards from interacting with its environme</a:t>
            </a:r>
            <a:r>
              <a:rPr lang="en-US" dirty="0"/>
              <a:t>nt.</a:t>
            </a:r>
          </a:p>
          <a:p>
            <a:r>
              <a:rPr lang="en-IN" dirty="0">
                <a:solidFill>
                  <a:srgbClr val="000000"/>
                </a:solidFill>
              </a:rPr>
              <a:t>The key components include the </a:t>
            </a:r>
            <a:r>
              <a:rPr lang="en-IN" dirty="0">
                <a:solidFill>
                  <a:srgbClr val="C00000"/>
                </a:solidFill>
              </a:rPr>
              <a:t>agent (dog), environment</a:t>
            </a:r>
            <a:r>
              <a:rPr lang="en-IN" dirty="0">
                <a:solidFill>
                  <a:srgbClr val="000000"/>
                </a:solidFill>
              </a:rPr>
              <a:t> (surroundings), </a:t>
            </a:r>
            <a:r>
              <a:rPr lang="en-IN" dirty="0">
                <a:solidFill>
                  <a:srgbClr val="C00000"/>
                </a:solidFill>
              </a:rPr>
              <a:t>state</a:t>
            </a:r>
            <a:r>
              <a:rPr lang="en-IN" dirty="0">
                <a:solidFill>
                  <a:srgbClr val="000000"/>
                </a:solidFill>
              </a:rPr>
              <a:t> (current situation), </a:t>
            </a:r>
            <a:r>
              <a:rPr lang="en-IN" dirty="0">
                <a:solidFill>
                  <a:srgbClr val="C00000"/>
                </a:solidFill>
              </a:rPr>
              <a:t>action</a:t>
            </a:r>
            <a:r>
              <a:rPr lang="en-IN" dirty="0">
                <a:solidFill>
                  <a:srgbClr val="000000"/>
                </a:solidFill>
              </a:rPr>
              <a:t> (</a:t>
            </a:r>
            <a:r>
              <a:rPr lang="en-IN" dirty="0" err="1">
                <a:solidFill>
                  <a:srgbClr val="000000"/>
                </a:solidFill>
              </a:rPr>
              <a:t>behavior</a:t>
            </a:r>
            <a:r>
              <a:rPr lang="en-IN" dirty="0">
                <a:solidFill>
                  <a:srgbClr val="000000"/>
                </a:solidFill>
              </a:rPr>
              <a:t>), and </a:t>
            </a:r>
            <a:r>
              <a:rPr lang="en-IN" dirty="0">
                <a:solidFill>
                  <a:srgbClr val="C00000"/>
                </a:solidFill>
              </a:rPr>
              <a:t>reward</a:t>
            </a:r>
            <a:r>
              <a:rPr lang="en-IN" dirty="0">
                <a:solidFill>
                  <a:srgbClr val="000000"/>
                </a:solidFill>
              </a:rPr>
              <a:t> (feedback).</a:t>
            </a:r>
            <a:r>
              <a:rPr lang="en-US" dirty="0"/>
              <a:t> </a:t>
            </a:r>
          </a:p>
        </p:txBody>
      </p:sp>
    </p:spTree>
    <p:extLst>
      <p:ext uri="{BB962C8B-B14F-4D97-AF65-F5344CB8AC3E}">
        <p14:creationId xmlns:p14="http://schemas.microsoft.com/office/powerpoint/2010/main" val="277167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a:xfrm>
            <a:off x="0" y="1"/>
            <a:ext cx="12192000" cy="711200"/>
          </a:xfrm>
        </p:spPr>
        <p:txBody>
          <a:bodyPr>
            <a:normAutofit/>
          </a:bodyPr>
          <a:lstStyle/>
          <a:p>
            <a:r>
              <a:rPr lang="en-US" dirty="0"/>
              <a:t>What is Human Learning?</a:t>
            </a:r>
          </a:p>
        </p:txBody>
      </p:sp>
      <p:sp>
        <p:nvSpPr>
          <p:cNvPr id="8" name="Slide Number Placeholder 3">
            <a:extLst>
              <a:ext uri="{FF2B5EF4-FFF2-40B4-BE49-F238E27FC236}">
                <a16:creationId xmlns:a16="http://schemas.microsoft.com/office/drawing/2014/main" id="{38F10291-C012-2437-D2D7-F658DBDBDE56}"/>
              </a:ext>
            </a:extLst>
          </p:cNvPr>
          <p:cNvSpPr txBox="1">
            <a:spLocks/>
          </p:cNvSpPr>
          <p:nvPr/>
        </p:nvSpPr>
        <p:spPr>
          <a:xfrm>
            <a:off x="7343775" y="626896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Oval 8">
            <a:extLst>
              <a:ext uri="{FF2B5EF4-FFF2-40B4-BE49-F238E27FC236}">
                <a16:creationId xmlns:a16="http://schemas.microsoft.com/office/drawing/2014/main" id="{77E0C9B5-DD34-B057-EB96-3A992BEF8A53}"/>
              </a:ext>
            </a:extLst>
          </p:cNvPr>
          <p:cNvSpPr/>
          <p:nvPr/>
        </p:nvSpPr>
        <p:spPr>
          <a:xfrm>
            <a:off x="3041318" y="2683112"/>
            <a:ext cx="2784144" cy="1637731"/>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 name="Picture 9">
            <a:extLst>
              <a:ext uri="{FF2B5EF4-FFF2-40B4-BE49-F238E27FC236}">
                <a16:creationId xmlns:a16="http://schemas.microsoft.com/office/drawing/2014/main" id="{780A9EEE-5437-9741-370F-087C90DF5746}"/>
              </a:ext>
            </a:extLst>
          </p:cNvPr>
          <p:cNvPicPr>
            <a:picLocks noChangeAspect="1"/>
          </p:cNvPicPr>
          <p:nvPr/>
        </p:nvPicPr>
        <p:blipFill>
          <a:blip r:embed="rId2"/>
          <a:stretch>
            <a:fillRect/>
          </a:stretch>
        </p:blipFill>
        <p:spPr>
          <a:xfrm>
            <a:off x="1251530" y="2946742"/>
            <a:ext cx="756369" cy="1110469"/>
          </a:xfrm>
          <a:prstGeom prst="ellipse">
            <a:avLst/>
          </a:prstGeom>
          <a:ln>
            <a:noFill/>
          </a:ln>
          <a:effectLst>
            <a:softEdge rad="112500"/>
          </a:effectLst>
        </p:spPr>
      </p:pic>
      <p:pic>
        <p:nvPicPr>
          <p:cNvPr id="11" name="Picture 10">
            <a:extLst>
              <a:ext uri="{FF2B5EF4-FFF2-40B4-BE49-F238E27FC236}">
                <a16:creationId xmlns:a16="http://schemas.microsoft.com/office/drawing/2014/main" id="{133DC60E-2AAD-396B-77C3-075168ABEBB6}"/>
              </a:ext>
            </a:extLst>
          </p:cNvPr>
          <p:cNvPicPr>
            <a:picLocks noChangeAspect="1"/>
          </p:cNvPicPr>
          <p:nvPr/>
        </p:nvPicPr>
        <p:blipFill>
          <a:blip r:embed="rId3"/>
          <a:stretch>
            <a:fillRect/>
          </a:stretch>
        </p:blipFill>
        <p:spPr>
          <a:xfrm>
            <a:off x="5250666" y="758869"/>
            <a:ext cx="676275" cy="1476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Cloud Callout 9">
            <a:extLst>
              <a:ext uri="{FF2B5EF4-FFF2-40B4-BE49-F238E27FC236}">
                <a16:creationId xmlns:a16="http://schemas.microsoft.com/office/drawing/2014/main" id="{48BAB0D9-862B-B02E-7E59-8B7226FD6DCA}"/>
              </a:ext>
            </a:extLst>
          </p:cNvPr>
          <p:cNvSpPr/>
          <p:nvPr/>
        </p:nvSpPr>
        <p:spPr>
          <a:xfrm>
            <a:off x="2334845" y="2346955"/>
            <a:ext cx="3224087" cy="2511188"/>
          </a:xfrm>
          <a:prstGeom prst="cloudCallout">
            <a:avLst/>
          </a:prstGeom>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962A4B"/>
                </a:solidFill>
              </a:rPr>
              <a:t>Human beings learn from the past experiences. </a:t>
            </a:r>
          </a:p>
          <a:p>
            <a:pPr algn="ctr"/>
            <a:endParaRPr lang="en-US" sz="2400" dirty="0">
              <a:solidFill>
                <a:srgbClr val="962A4B"/>
              </a:solidFill>
            </a:endParaRPr>
          </a:p>
        </p:txBody>
      </p:sp>
      <p:pic>
        <p:nvPicPr>
          <p:cNvPr id="13" name="Picture 12">
            <a:extLst>
              <a:ext uri="{FF2B5EF4-FFF2-40B4-BE49-F238E27FC236}">
                <a16:creationId xmlns:a16="http://schemas.microsoft.com/office/drawing/2014/main" id="{931DD5D5-947E-2168-458C-6C56C4065B43}"/>
              </a:ext>
            </a:extLst>
          </p:cNvPr>
          <p:cNvPicPr>
            <a:picLocks noChangeAspect="1"/>
          </p:cNvPicPr>
          <p:nvPr/>
        </p:nvPicPr>
        <p:blipFill>
          <a:blip r:embed="rId4"/>
          <a:stretch>
            <a:fillRect/>
          </a:stretch>
        </p:blipFill>
        <p:spPr>
          <a:xfrm>
            <a:off x="1503073" y="1894227"/>
            <a:ext cx="1009650" cy="1095375"/>
          </a:xfrm>
          <a:prstGeom prst="ellipse">
            <a:avLst/>
          </a:prstGeom>
          <a:ln>
            <a:noFill/>
          </a:ln>
          <a:effectLst>
            <a:softEdge rad="112500"/>
          </a:effectLst>
        </p:spPr>
      </p:pic>
      <p:pic>
        <p:nvPicPr>
          <p:cNvPr id="14" name="Picture 13">
            <a:extLst>
              <a:ext uri="{FF2B5EF4-FFF2-40B4-BE49-F238E27FC236}">
                <a16:creationId xmlns:a16="http://schemas.microsoft.com/office/drawing/2014/main" id="{54D32968-323D-1EB7-49A5-1727C3FC437B}"/>
              </a:ext>
            </a:extLst>
          </p:cNvPr>
          <p:cNvPicPr>
            <a:picLocks noChangeAspect="1"/>
          </p:cNvPicPr>
          <p:nvPr/>
        </p:nvPicPr>
        <p:blipFill>
          <a:blip r:embed="rId5"/>
          <a:stretch>
            <a:fillRect/>
          </a:stretch>
        </p:blipFill>
        <p:spPr>
          <a:xfrm>
            <a:off x="2543260" y="846137"/>
            <a:ext cx="762000" cy="11525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D7D4DF26-DAB7-7B7F-FC40-3FBC2D1922CA}"/>
              </a:ext>
            </a:extLst>
          </p:cNvPr>
          <p:cNvPicPr>
            <a:picLocks noChangeAspect="1"/>
          </p:cNvPicPr>
          <p:nvPr/>
        </p:nvPicPr>
        <p:blipFill>
          <a:blip r:embed="rId6"/>
          <a:stretch>
            <a:fillRect/>
          </a:stretch>
        </p:blipFill>
        <p:spPr>
          <a:xfrm>
            <a:off x="3698153" y="776090"/>
            <a:ext cx="933450" cy="1381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53D7866B-5E38-BB55-DD95-3F503B3AF918}"/>
              </a:ext>
            </a:extLst>
          </p:cNvPr>
          <p:cNvPicPr>
            <a:picLocks noChangeAspect="1"/>
          </p:cNvPicPr>
          <p:nvPr/>
        </p:nvPicPr>
        <p:blipFill>
          <a:blip r:embed="rId7"/>
          <a:stretch>
            <a:fillRect/>
          </a:stretch>
        </p:blipFill>
        <p:spPr>
          <a:xfrm>
            <a:off x="6546003" y="783757"/>
            <a:ext cx="752475" cy="1704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52978491-C6A1-0CC7-C3FC-9C3C2221E039}"/>
              </a:ext>
            </a:extLst>
          </p:cNvPr>
          <p:cNvPicPr>
            <a:picLocks noChangeAspect="1"/>
          </p:cNvPicPr>
          <p:nvPr/>
        </p:nvPicPr>
        <p:blipFill>
          <a:blip r:embed="rId8"/>
          <a:stretch>
            <a:fillRect/>
          </a:stretch>
        </p:blipFill>
        <p:spPr>
          <a:xfrm>
            <a:off x="2999958" y="5568463"/>
            <a:ext cx="1131799" cy="7679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351C6D53-6327-6473-B2B1-0DAE5EF73B04}"/>
              </a:ext>
            </a:extLst>
          </p:cNvPr>
          <p:cNvPicPr>
            <a:picLocks noChangeAspect="1"/>
          </p:cNvPicPr>
          <p:nvPr/>
        </p:nvPicPr>
        <p:blipFill>
          <a:blip r:embed="rId9"/>
          <a:stretch>
            <a:fillRect/>
          </a:stretch>
        </p:blipFill>
        <p:spPr>
          <a:xfrm>
            <a:off x="6197563" y="3918917"/>
            <a:ext cx="872060" cy="1140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0D2EE7EA-A336-DECA-3B29-494F1F9DE711}"/>
              </a:ext>
            </a:extLst>
          </p:cNvPr>
          <p:cNvPicPr>
            <a:picLocks noChangeAspect="1"/>
          </p:cNvPicPr>
          <p:nvPr/>
        </p:nvPicPr>
        <p:blipFill>
          <a:blip r:embed="rId10"/>
          <a:stretch>
            <a:fillRect/>
          </a:stretch>
        </p:blipFill>
        <p:spPr>
          <a:xfrm>
            <a:off x="4631604" y="4620739"/>
            <a:ext cx="910563" cy="11016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9E43EED0-A1BA-F393-23D0-8AE529B4A72F}"/>
              </a:ext>
            </a:extLst>
          </p:cNvPr>
          <p:cNvPicPr>
            <a:picLocks noChangeAspect="1"/>
          </p:cNvPicPr>
          <p:nvPr/>
        </p:nvPicPr>
        <p:blipFill>
          <a:blip r:embed="rId11"/>
          <a:stretch>
            <a:fillRect/>
          </a:stretch>
        </p:blipFill>
        <p:spPr>
          <a:xfrm>
            <a:off x="7855690" y="3786586"/>
            <a:ext cx="1079312" cy="12805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1" name="Rectangle 20">
            <a:extLst>
              <a:ext uri="{FF2B5EF4-FFF2-40B4-BE49-F238E27FC236}">
                <a16:creationId xmlns:a16="http://schemas.microsoft.com/office/drawing/2014/main" id="{94BD5DB5-EC8F-87A3-AA88-3A0105A8FB93}"/>
              </a:ext>
            </a:extLst>
          </p:cNvPr>
          <p:cNvSpPr/>
          <p:nvPr/>
        </p:nvSpPr>
        <p:spPr>
          <a:xfrm>
            <a:off x="4551383" y="5850980"/>
            <a:ext cx="6373792" cy="646331"/>
          </a:xfrm>
          <a:prstGeom prst="rect">
            <a:avLst/>
          </a:prstGeom>
        </p:spPr>
        <p:txBody>
          <a:bodyPr wrap="square">
            <a:spAutoFit/>
          </a:bodyPr>
          <a:lstStyle/>
          <a:p>
            <a:r>
              <a:rPr lang="en-US" dirty="0"/>
              <a:t>Human beings receive training at early stage of life to </a:t>
            </a:r>
          </a:p>
          <a:p>
            <a:r>
              <a:rPr lang="en-US" dirty="0"/>
              <a:t>walk, speak, think, etc.</a:t>
            </a:r>
          </a:p>
        </p:txBody>
      </p:sp>
    </p:spTree>
    <p:extLst>
      <p:ext uri="{BB962C8B-B14F-4D97-AF65-F5344CB8AC3E}">
        <p14:creationId xmlns:p14="http://schemas.microsoft.com/office/powerpoint/2010/main" val="383317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upRight)">
                                      <p:cBhvr>
                                        <p:cTn id="11" dur="1000"/>
                                        <p:tgtEl>
                                          <p:spTgt spid="10"/>
                                        </p:tgtEl>
                                      </p:cBhvr>
                                    </p:animEffect>
                                  </p:childTnLst>
                                </p:cTn>
                              </p:par>
                            </p:childTnLst>
                          </p:cTn>
                        </p:par>
                        <p:par>
                          <p:cTn id="12" fill="hold">
                            <p:stCondLst>
                              <p:cond delay="1500"/>
                            </p:stCondLst>
                            <p:childTnLst>
                              <p:par>
                                <p:cTn id="13" presetID="18" presetClass="entr" presetSubtype="3"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trips(upRight)">
                                      <p:cBhvr>
                                        <p:cTn id="15" dur="1000"/>
                                        <p:tgtEl>
                                          <p:spTgt spid="13"/>
                                        </p:tgtEl>
                                      </p:cBhvr>
                                    </p:animEffect>
                                  </p:childTnLst>
                                </p:cTn>
                              </p:par>
                            </p:childTnLst>
                          </p:cTn>
                        </p:par>
                        <p:par>
                          <p:cTn id="16" fill="hold">
                            <p:stCondLst>
                              <p:cond delay="2500"/>
                            </p:stCondLst>
                            <p:childTnLst>
                              <p:par>
                                <p:cTn id="17" presetID="18" presetClass="entr" presetSubtype="3"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trips(upRight)">
                                      <p:cBhvr>
                                        <p:cTn id="19" dur="1000"/>
                                        <p:tgtEl>
                                          <p:spTgt spid="14"/>
                                        </p:tgtEl>
                                      </p:cBhvr>
                                    </p:animEffect>
                                  </p:childTnLst>
                                </p:cTn>
                              </p:par>
                            </p:childTnLst>
                          </p:cTn>
                        </p:par>
                        <p:par>
                          <p:cTn id="20" fill="hold">
                            <p:stCondLst>
                              <p:cond delay="3500"/>
                            </p:stCondLst>
                            <p:childTnLst>
                              <p:par>
                                <p:cTn id="21" presetID="18" presetClass="entr" presetSubtype="3"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strips(upRight)">
                                      <p:cBhvr>
                                        <p:cTn id="23" dur="1000"/>
                                        <p:tgtEl>
                                          <p:spTgt spid="15"/>
                                        </p:tgtEl>
                                      </p:cBhvr>
                                    </p:animEffect>
                                  </p:childTnLst>
                                </p:cTn>
                              </p:par>
                            </p:childTnLst>
                          </p:cTn>
                        </p:par>
                        <p:par>
                          <p:cTn id="24" fill="hold">
                            <p:stCondLst>
                              <p:cond delay="4500"/>
                            </p:stCondLst>
                            <p:childTnLst>
                              <p:par>
                                <p:cTn id="25" presetID="18" presetClass="entr" presetSubtype="3"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upRight)">
                                      <p:cBhvr>
                                        <p:cTn id="27" dur="1000"/>
                                        <p:tgtEl>
                                          <p:spTgt spid="11"/>
                                        </p:tgtEl>
                                      </p:cBhvr>
                                    </p:animEffect>
                                  </p:childTnLst>
                                </p:cTn>
                              </p:par>
                            </p:childTnLst>
                          </p:cTn>
                        </p:par>
                        <p:par>
                          <p:cTn id="28" fill="hold">
                            <p:stCondLst>
                              <p:cond delay="5500"/>
                            </p:stCondLst>
                            <p:childTnLst>
                              <p:par>
                                <p:cTn id="29" presetID="18" presetClass="entr" presetSubtype="3"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strips(upRight)">
                                      <p:cBhvr>
                                        <p:cTn id="31" dur="1000"/>
                                        <p:tgtEl>
                                          <p:spTgt spid="16"/>
                                        </p:tgtEl>
                                      </p:cBhvr>
                                    </p:animEffect>
                                  </p:childTnLst>
                                </p:cTn>
                              </p:par>
                            </p:childTnLst>
                          </p:cTn>
                        </p:par>
                        <p:par>
                          <p:cTn id="32" fill="hold">
                            <p:stCondLst>
                              <p:cond delay="6500"/>
                            </p:stCondLst>
                            <p:childTnLst>
                              <p:par>
                                <p:cTn id="33" presetID="18" presetClass="entr" presetSubtype="3"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strips(upRight)">
                                      <p:cBhvr>
                                        <p:cTn id="35" dur="1000"/>
                                        <p:tgtEl>
                                          <p:spTgt spid="17"/>
                                        </p:tgtEl>
                                      </p:cBhvr>
                                    </p:animEffect>
                                  </p:childTnLst>
                                </p:cTn>
                              </p:par>
                            </p:childTnLst>
                          </p:cTn>
                        </p:par>
                        <p:par>
                          <p:cTn id="36" fill="hold">
                            <p:stCondLst>
                              <p:cond delay="7500"/>
                            </p:stCondLst>
                            <p:childTnLst>
                              <p:par>
                                <p:cTn id="37" presetID="18" presetClass="entr" presetSubtype="3"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strips(upRight)">
                                      <p:cBhvr>
                                        <p:cTn id="39" dur="1000"/>
                                        <p:tgtEl>
                                          <p:spTgt spid="19"/>
                                        </p:tgtEl>
                                      </p:cBhvr>
                                    </p:animEffect>
                                  </p:childTnLst>
                                </p:cTn>
                              </p:par>
                            </p:childTnLst>
                          </p:cTn>
                        </p:par>
                        <p:par>
                          <p:cTn id="40" fill="hold">
                            <p:stCondLst>
                              <p:cond delay="8500"/>
                            </p:stCondLst>
                            <p:childTnLst>
                              <p:par>
                                <p:cTn id="41" presetID="18" presetClass="entr" presetSubtype="3"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trips(upRight)">
                                      <p:cBhvr>
                                        <p:cTn id="43" dur="1000"/>
                                        <p:tgtEl>
                                          <p:spTgt spid="18"/>
                                        </p:tgtEl>
                                      </p:cBhvr>
                                    </p:animEffect>
                                  </p:childTnLst>
                                </p:cTn>
                              </p:par>
                            </p:childTnLst>
                          </p:cTn>
                        </p:par>
                        <p:par>
                          <p:cTn id="44" fill="hold">
                            <p:stCondLst>
                              <p:cond delay="9500"/>
                            </p:stCondLst>
                            <p:childTnLst>
                              <p:par>
                                <p:cTn id="45" presetID="18" presetClass="entr" presetSubtype="3"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strips(upRight)">
                                      <p:cBhvr>
                                        <p:cTn id="47" dur="10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1">
                                            <p:txEl>
                                              <p:pRg st="0" end="0"/>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D8A39-E0F1-0F1C-A892-7F2A4E12CA7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889A72-CB59-0774-5670-77D6AE52AD99}"/>
              </a:ext>
            </a:extLst>
          </p:cNvPr>
          <p:cNvSpPr>
            <a:spLocks noGrp="1"/>
          </p:cNvSpPr>
          <p:nvPr>
            <p:ph type="title"/>
          </p:nvPr>
        </p:nvSpPr>
        <p:spPr>
          <a:xfrm>
            <a:off x="0" y="1"/>
            <a:ext cx="12192000" cy="711200"/>
          </a:xfrm>
        </p:spPr>
        <p:txBody>
          <a:bodyPr>
            <a:normAutofit/>
          </a:bodyPr>
          <a:lstStyle/>
          <a:p>
            <a:r>
              <a:rPr lang="en-IN" dirty="0"/>
              <a:t>Reinforcement Learning</a:t>
            </a:r>
          </a:p>
        </p:txBody>
      </p:sp>
      <p:sp>
        <p:nvSpPr>
          <p:cNvPr id="3" name="Content Placeholder 2">
            <a:extLst>
              <a:ext uri="{FF2B5EF4-FFF2-40B4-BE49-F238E27FC236}">
                <a16:creationId xmlns:a16="http://schemas.microsoft.com/office/drawing/2014/main" id="{6A41FC10-A234-DF4A-8697-D2AB078B4475}"/>
              </a:ext>
            </a:extLst>
          </p:cNvPr>
          <p:cNvSpPr>
            <a:spLocks noGrp="1"/>
          </p:cNvSpPr>
          <p:nvPr>
            <p:ph idx="1"/>
          </p:nvPr>
        </p:nvSpPr>
        <p:spPr>
          <a:xfrm>
            <a:off x="131180" y="863444"/>
            <a:ext cx="11929641" cy="2399045"/>
          </a:xfrm>
        </p:spPr>
        <p:txBody>
          <a:bodyPr/>
          <a:lstStyle/>
          <a:p>
            <a:r>
              <a:rPr lang="en-US" dirty="0"/>
              <a:t>The dog </a:t>
            </a:r>
            <a:r>
              <a:rPr lang="en-US" dirty="0">
                <a:solidFill>
                  <a:srgbClr val="C00000"/>
                </a:solidFill>
              </a:rPr>
              <a:t>learns through trial and error</a:t>
            </a:r>
            <a:r>
              <a:rPr lang="en-US" dirty="0"/>
              <a:t>, associating positive </a:t>
            </a:r>
            <a:r>
              <a:rPr lang="en-US" dirty="0">
                <a:solidFill>
                  <a:srgbClr val="C00000"/>
                </a:solidFill>
              </a:rPr>
              <a:t>rewards like treats </a:t>
            </a:r>
            <a:r>
              <a:rPr lang="en-US" dirty="0"/>
              <a:t>with </a:t>
            </a:r>
            <a:r>
              <a:rPr lang="en-US" dirty="0">
                <a:solidFill>
                  <a:srgbClr val="C00000"/>
                </a:solidFill>
              </a:rPr>
              <a:t>correct actions</a:t>
            </a:r>
            <a:r>
              <a:rPr lang="en-US" dirty="0"/>
              <a:t> and negative </a:t>
            </a:r>
            <a:r>
              <a:rPr lang="en-US" dirty="0">
                <a:solidFill>
                  <a:srgbClr val="C00000"/>
                </a:solidFill>
              </a:rPr>
              <a:t>rewards with incorrect ones</a:t>
            </a:r>
            <a:r>
              <a:rPr lang="en-US" dirty="0"/>
              <a:t>.</a:t>
            </a:r>
          </a:p>
          <a:p>
            <a:r>
              <a:rPr lang="en-US" dirty="0"/>
              <a:t>Initially, the </a:t>
            </a:r>
            <a:r>
              <a:rPr lang="en-US" dirty="0">
                <a:solidFill>
                  <a:srgbClr val="C00000"/>
                </a:solidFill>
              </a:rPr>
              <a:t>dog explores various actions to identify what yields rewards</a:t>
            </a:r>
            <a:r>
              <a:rPr lang="en-US" dirty="0"/>
              <a:t>, then exploits this knowledge to </a:t>
            </a:r>
            <a:r>
              <a:rPr lang="en-US" dirty="0">
                <a:solidFill>
                  <a:srgbClr val="C00000"/>
                </a:solidFill>
              </a:rPr>
              <a:t>consistently perform rewarding actions</a:t>
            </a:r>
            <a:r>
              <a:rPr lang="en-US" dirty="0"/>
              <a:t>.</a:t>
            </a:r>
          </a:p>
          <a:p>
            <a:r>
              <a:rPr lang="en-US" dirty="0"/>
              <a:t>Concepts like </a:t>
            </a:r>
            <a:r>
              <a:rPr lang="en-US" dirty="0">
                <a:solidFill>
                  <a:srgbClr val="C00000"/>
                </a:solidFill>
              </a:rPr>
              <a:t>positive reinforcement </a:t>
            </a:r>
            <a:r>
              <a:rPr lang="en-US" dirty="0"/>
              <a:t>(rewarding good behavior) and shaping (rewarding gradual improvements) are </a:t>
            </a:r>
            <a:r>
              <a:rPr lang="en-US" dirty="0">
                <a:solidFill>
                  <a:srgbClr val="C00000"/>
                </a:solidFill>
              </a:rPr>
              <a:t>central to both dog training and reinforcement learning</a:t>
            </a:r>
            <a:r>
              <a:rPr lang="en-US" dirty="0"/>
              <a:t>.</a:t>
            </a:r>
          </a:p>
        </p:txBody>
      </p:sp>
      <p:pic>
        <p:nvPicPr>
          <p:cNvPr id="5" name="Picture 4">
            <a:extLst>
              <a:ext uri="{FF2B5EF4-FFF2-40B4-BE49-F238E27FC236}">
                <a16:creationId xmlns:a16="http://schemas.microsoft.com/office/drawing/2014/main" id="{17467833-4034-5CC1-86EF-F6789E952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706" y="3262489"/>
            <a:ext cx="5581649" cy="1954825"/>
          </a:xfrm>
          <a:prstGeom prst="rect">
            <a:avLst/>
          </a:prstGeom>
        </p:spPr>
      </p:pic>
      <p:sp>
        <p:nvSpPr>
          <p:cNvPr id="6" name="TextBox 5">
            <a:extLst>
              <a:ext uri="{FF2B5EF4-FFF2-40B4-BE49-F238E27FC236}">
                <a16:creationId xmlns:a16="http://schemas.microsoft.com/office/drawing/2014/main" id="{1599462D-8438-97B7-05F0-093D2989085C}"/>
              </a:ext>
            </a:extLst>
          </p:cNvPr>
          <p:cNvSpPr txBox="1"/>
          <p:nvPr/>
        </p:nvSpPr>
        <p:spPr>
          <a:xfrm>
            <a:off x="2794706" y="5476868"/>
            <a:ext cx="6124222" cy="261610"/>
          </a:xfrm>
          <a:prstGeom prst="rect">
            <a:avLst/>
          </a:prstGeom>
          <a:noFill/>
        </p:spPr>
        <p:txBody>
          <a:bodyPr wrap="square">
            <a:spAutoFit/>
          </a:bodyPr>
          <a:lstStyle/>
          <a:p>
            <a:r>
              <a:rPr lang="en-US" sz="1100" dirty="0"/>
              <a:t>Ref: https://</a:t>
            </a:r>
            <a:r>
              <a:rPr lang="en-US" sz="1100" dirty="0" err="1"/>
              <a:t>databasetown.com</a:t>
            </a:r>
            <a:r>
              <a:rPr lang="en-US" sz="1100" dirty="0"/>
              <a:t>/basics-of-reinforcement-learning/</a:t>
            </a:r>
          </a:p>
        </p:txBody>
      </p:sp>
    </p:spTree>
    <p:extLst>
      <p:ext uri="{BB962C8B-B14F-4D97-AF65-F5344CB8AC3E}">
        <p14:creationId xmlns:p14="http://schemas.microsoft.com/office/powerpoint/2010/main" val="338021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0A50-3C19-62F8-7866-315ED4F2CA1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62677E-C40B-31AF-1189-207391489B05}"/>
              </a:ext>
            </a:extLst>
          </p:cNvPr>
          <p:cNvSpPr>
            <a:spLocks noGrp="1"/>
          </p:cNvSpPr>
          <p:nvPr>
            <p:ph type="title"/>
          </p:nvPr>
        </p:nvSpPr>
        <p:spPr>
          <a:xfrm>
            <a:off x="0" y="1"/>
            <a:ext cx="12192000" cy="711200"/>
          </a:xfrm>
        </p:spPr>
        <p:txBody>
          <a:bodyPr>
            <a:normAutofit/>
          </a:bodyPr>
          <a:lstStyle/>
          <a:p>
            <a:r>
              <a:rPr lang="en-US" dirty="0"/>
              <a:t>Supervised vs. Unsupervised vs. Reinforcement</a:t>
            </a:r>
          </a:p>
        </p:txBody>
      </p:sp>
      <p:graphicFrame>
        <p:nvGraphicFramePr>
          <p:cNvPr id="3" name="Content Placeholder 4">
            <a:extLst>
              <a:ext uri="{FF2B5EF4-FFF2-40B4-BE49-F238E27FC236}">
                <a16:creationId xmlns:a16="http://schemas.microsoft.com/office/drawing/2014/main" id="{C2EDCD22-2C36-3F92-F7E1-354856E1A8F1}"/>
              </a:ext>
            </a:extLst>
          </p:cNvPr>
          <p:cNvGraphicFramePr>
            <a:graphicFrameLocks/>
          </p:cNvGraphicFramePr>
          <p:nvPr>
            <p:extLst>
              <p:ext uri="{D42A27DB-BD31-4B8C-83A1-F6EECF244321}">
                <p14:modId xmlns:p14="http://schemas.microsoft.com/office/powerpoint/2010/main" val="2520962334"/>
              </p:ext>
            </p:extLst>
          </p:nvPr>
        </p:nvGraphicFramePr>
        <p:xfrm>
          <a:off x="227979" y="868680"/>
          <a:ext cx="10801265" cy="4163585"/>
        </p:xfrm>
        <a:graphic>
          <a:graphicData uri="http://schemas.openxmlformats.org/drawingml/2006/table">
            <a:tbl>
              <a:tblPr firstRow="1" bandRow="1">
                <a:tableStyleId>{8EC20E35-A176-4012-BC5E-935CFFF8708E}</a:tableStyleId>
              </a:tblPr>
              <a:tblGrid>
                <a:gridCol w="3574357">
                  <a:extLst>
                    <a:ext uri="{9D8B030D-6E8A-4147-A177-3AD203B41FA5}">
                      <a16:colId xmlns:a16="http://schemas.microsoft.com/office/drawing/2014/main" val="20000"/>
                    </a:ext>
                  </a:extLst>
                </a:gridCol>
                <a:gridCol w="3648331">
                  <a:extLst>
                    <a:ext uri="{9D8B030D-6E8A-4147-A177-3AD203B41FA5}">
                      <a16:colId xmlns:a16="http://schemas.microsoft.com/office/drawing/2014/main" val="20001"/>
                    </a:ext>
                  </a:extLst>
                </a:gridCol>
                <a:gridCol w="3578577">
                  <a:extLst>
                    <a:ext uri="{9D8B030D-6E8A-4147-A177-3AD203B41FA5}">
                      <a16:colId xmlns:a16="http://schemas.microsoft.com/office/drawing/2014/main" val="2435134197"/>
                    </a:ext>
                  </a:extLst>
                </a:gridCol>
              </a:tblGrid>
              <a:tr h="32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Supervised Learning</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Unsupervised Learning</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Reinforcement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505985">
                <a:tc>
                  <a:txBody>
                    <a:bodyPr/>
                    <a:lstStyle/>
                    <a:p>
                      <a:pPr algn="l"/>
                      <a:r>
                        <a:rPr lang="en-US" sz="1800" dirty="0"/>
                        <a:t>Input data is </a:t>
                      </a:r>
                      <a:r>
                        <a:rPr lang="en-US" sz="1800" dirty="0">
                          <a:solidFill>
                            <a:srgbClr val="C00000"/>
                          </a:solidFill>
                        </a:rPr>
                        <a:t>labeled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dirty="0">
                          <a:solidFill>
                            <a:schemeClr val="tx1"/>
                          </a:solidFill>
                        </a:rPr>
                        <a:t>Input data is </a:t>
                      </a:r>
                      <a:r>
                        <a:rPr lang="en-US" sz="1800" b="0" dirty="0">
                          <a:solidFill>
                            <a:srgbClr val="C00000"/>
                          </a:solidFill>
                        </a:rPr>
                        <a:t>unlabeled</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dirty="0">
                          <a:solidFill>
                            <a:srgbClr val="C00000"/>
                          </a:solidFill>
                        </a:rPr>
                        <a:t>Sequential interaction data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26240">
                <a:tc>
                  <a:txBody>
                    <a:bodyPr/>
                    <a:lstStyle/>
                    <a:p>
                      <a:pPr algn="l"/>
                      <a:r>
                        <a:rPr lang="en-US" sz="1800" dirty="0">
                          <a:solidFill>
                            <a:srgbClr val="C00000"/>
                          </a:solidFill>
                        </a:rPr>
                        <a:t>Has</a:t>
                      </a:r>
                      <a:r>
                        <a:rPr lang="en-US" sz="1800" dirty="0"/>
                        <a:t> a </a:t>
                      </a:r>
                      <a:r>
                        <a:rPr lang="en-US" sz="1800" dirty="0">
                          <a:solidFill>
                            <a:srgbClr val="C00000"/>
                          </a:solidFill>
                        </a:rPr>
                        <a:t>feedback</a:t>
                      </a:r>
                      <a:r>
                        <a:rPr lang="en-US" sz="1800" dirty="0"/>
                        <a:t> mechanism</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dirty="0">
                          <a:solidFill>
                            <a:srgbClr val="C00000"/>
                          </a:solidFill>
                        </a:rPr>
                        <a:t>Has no feedback</a:t>
                      </a:r>
                      <a:r>
                        <a:rPr lang="en-US" sz="1800" b="0" dirty="0">
                          <a:solidFill>
                            <a:schemeClr val="tx1"/>
                          </a:solidFill>
                        </a:rPr>
                        <a:t> mechanism</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Reward signals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5985">
                <a:tc>
                  <a:txBody>
                    <a:bodyPr/>
                    <a:lstStyle/>
                    <a:p>
                      <a:pPr algn="l"/>
                      <a:r>
                        <a:rPr lang="en-US" sz="1800" dirty="0"/>
                        <a:t>Data is classified based on</a:t>
                      </a:r>
                    </a:p>
                    <a:p>
                      <a:pPr algn="l"/>
                      <a:r>
                        <a:rPr lang="en-US" sz="1800" dirty="0"/>
                        <a:t>the </a:t>
                      </a:r>
                      <a:r>
                        <a:rPr lang="en-US" sz="1800" dirty="0">
                          <a:solidFill>
                            <a:srgbClr val="C00000"/>
                          </a:solidFill>
                        </a:rPr>
                        <a:t>training dataset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dirty="0"/>
                        <a:t>Assigns </a:t>
                      </a:r>
                      <a:r>
                        <a:rPr lang="en-US" sz="1800" b="0" dirty="0">
                          <a:solidFill>
                            <a:srgbClr val="C00000"/>
                          </a:solidFill>
                        </a:rPr>
                        <a:t>properties of given</a:t>
                      </a:r>
                    </a:p>
                    <a:p>
                      <a:pPr algn="l"/>
                      <a:r>
                        <a:rPr lang="en-US" sz="1800" b="0" dirty="0">
                          <a:solidFill>
                            <a:srgbClr val="C00000"/>
                          </a:solidFill>
                        </a:rPr>
                        <a:t>data</a:t>
                      </a:r>
                      <a:r>
                        <a:rPr lang="en-US" sz="1800" b="0" dirty="0"/>
                        <a:t> to classify 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dirty="0"/>
                        <a:t>The model learn and updates itself through reward.</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5985">
                <a:tc>
                  <a:txBody>
                    <a:bodyPr/>
                    <a:lstStyle/>
                    <a:p>
                      <a:pPr algn="l"/>
                      <a:r>
                        <a:rPr lang="en-US" sz="1800" dirty="0"/>
                        <a:t>Divided into </a:t>
                      </a:r>
                      <a:r>
                        <a:rPr lang="en-US" sz="1800" dirty="0">
                          <a:solidFill>
                            <a:srgbClr val="C00000"/>
                          </a:solidFill>
                        </a:rPr>
                        <a:t>Regression</a:t>
                      </a:r>
                    </a:p>
                    <a:p>
                      <a:pPr algn="l"/>
                      <a:r>
                        <a:rPr lang="en-US" sz="1800" dirty="0"/>
                        <a:t>&amp; </a:t>
                      </a:r>
                      <a:r>
                        <a:rPr lang="en-US" sz="1800" dirty="0">
                          <a:solidFill>
                            <a:srgbClr val="C00000"/>
                          </a:solidFill>
                        </a:rPr>
                        <a:t>Classification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dirty="0"/>
                        <a:t>Divided into </a:t>
                      </a:r>
                      <a:r>
                        <a:rPr lang="en-US" sz="1800" b="0" dirty="0">
                          <a:solidFill>
                            <a:srgbClr val="C00000"/>
                          </a:solidFill>
                        </a:rPr>
                        <a:t>Clustering</a:t>
                      </a:r>
                    </a:p>
                    <a:p>
                      <a:pPr algn="l"/>
                      <a:r>
                        <a:rPr lang="en-US" sz="1800" b="0" dirty="0"/>
                        <a:t>&amp; </a:t>
                      </a:r>
                      <a:r>
                        <a:rPr lang="en-US" sz="1800" b="0" dirty="0">
                          <a:solidFill>
                            <a:srgbClr val="C00000"/>
                          </a:solidFill>
                        </a:rPr>
                        <a:t>Association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dirty="0">
                          <a:solidFill>
                            <a:srgbClr val="C00000"/>
                          </a:solidFill>
                        </a:rPr>
                        <a:t>No Types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89134">
                <a:tc>
                  <a:txBody>
                    <a:bodyPr/>
                    <a:lstStyle/>
                    <a:p>
                      <a:pPr algn="l"/>
                      <a:r>
                        <a:rPr lang="en-US" sz="1800" dirty="0"/>
                        <a:t>Used for </a:t>
                      </a:r>
                      <a:r>
                        <a:rPr lang="en-US" sz="1800" dirty="0">
                          <a:solidFill>
                            <a:srgbClr val="C00000"/>
                          </a:solidFill>
                        </a:rPr>
                        <a:t>prediction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dirty="0"/>
                        <a:t>Used for </a:t>
                      </a:r>
                      <a:r>
                        <a:rPr lang="en-US" sz="1800" b="0" dirty="0">
                          <a:solidFill>
                            <a:srgbClr val="C00000"/>
                          </a:solidFill>
                        </a:rPr>
                        <a:t>analysis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C00000"/>
                          </a:solidFill>
                        </a:rPr>
                        <a:t>Used for Maximize rewards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906223">
                <a:tc>
                  <a:txBody>
                    <a:bodyPr/>
                    <a:lstStyle/>
                    <a:p>
                      <a:pPr algn="l"/>
                      <a:r>
                        <a:rPr lang="en-US" sz="1800" dirty="0"/>
                        <a:t>Algorithms include: </a:t>
                      </a:r>
                      <a:r>
                        <a:rPr lang="en-US" sz="1800" dirty="0">
                          <a:solidFill>
                            <a:srgbClr val="C00000"/>
                          </a:solidFill>
                        </a:rPr>
                        <a:t>decision</a:t>
                      </a:r>
                    </a:p>
                    <a:p>
                      <a:pPr algn="l"/>
                      <a:r>
                        <a:rPr lang="en-US" sz="1800" dirty="0">
                          <a:solidFill>
                            <a:srgbClr val="C00000"/>
                          </a:solidFill>
                        </a:rPr>
                        <a:t>trees, logistic regressions,</a:t>
                      </a:r>
                    </a:p>
                    <a:p>
                      <a:pPr algn="l"/>
                      <a:r>
                        <a:rPr lang="en-US" sz="1800" dirty="0">
                          <a:solidFill>
                            <a:srgbClr val="C00000"/>
                          </a:solidFill>
                        </a:rPr>
                        <a:t>support vector machine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dirty="0"/>
                        <a:t>Algorithms include: </a:t>
                      </a:r>
                      <a:r>
                        <a:rPr lang="en-US" sz="1800" b="0" dirty="0">
                          <a:solidFill>
                            <a:srgbClr val="C00000"/>
                          </a:solidFill>
                        </a:rPr>
                        <a:t>k-means</a:t>
                      </a:r>
                    </a:p>
                    <a:p>
                      <a:pPr algn="l"/>
                      <a:r>
                        <a:rPr lang="en-US" sz="1800" b="0" dirty="0">
                          <a:solidFill>
                            <a:srgbClr val="C00000"/>
                          </a:solidFill>
                        </a:rPr>
                        <a:t>clustering, hierarchical</a:t>
                      </a:r>
                    </a:p>
                    <a:p>
                      <a:pPr algn="l"/>
                      <a:r>
                        <a:rPr lang="en-US" sz="1800" b="0" dirty="0">
                          <a:solidFill>
                            <a:srgbClr val="C00000"/>
                          </a:solidFill>
                        </a:rPr>
                        <a:t>clustering, </a:t>
                      </a:r>
                      <a:r>
                        <a:rPr lang="en-US" sz="1800" b="0" dirty="0" err="1">
                          <a:solidFill>
                            <a:srgbClr val="C00000"/>
                          </a:solidFill>
                        </a:rPr>
                        <a:t>apriori</a:t>
                      </a:r>
                      <a:r>
                        <a:rPr lang="en-US" sz="1800" b="0" dirty="0">
                          <a:solidFill>
                            <a:srgbClr val="C00000"/>
                          </a:solidFill>
                        </a:rPr>
                        <a:t> algorithm</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dirty="0"/>
                        <a:t>Algorithms </a:t>
                      </a:r>
                      <a:r>
                        <a:rPr lang="en-US" sz="1800" b="0" dirty="0" err="1"/>
                        <a:t>include:</a:t>
                      </a:r>
                      <a:r>
                        <a:rPr lang="en-US" sz="1800" b="0" dirty="0" err="1">
                          <a:solidFill>
                            <a:srgbClr val="C00000"/>
                          </a:solidFill>
                        </a:rPr>
                        <a:t>Q-Learning</a:t>
                      </a:r>
                      <a:r>
                        <a:rPr lang="en-US" sz="1800" b="0" dirty="0">
                          <a:solidFill>
                            <a:srgbClr val="C00000"/>
                          </a:solidFill>
                        </a:rPr>
                        <a:t>, </a:t>
                      </a:r>
                      <a:r>
                        <a:rPr lang="en-US" sz="1800" b="0" dirty="0" err="1">
                          <a:solidFill>
                            <a:srgbClr val="C00000"/>
                          </a:solidFill>
                        </a:rPr>
                        <a:t>Sarsa</a:t>
                      </a:r>
                      <a:endParaRPr lang="en-US" sz="1800" b="0" dirty="0">
                        <a:solidFill>
                          <a:srgbClr val="C0000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2757976"/>
                  </a:ext>
                </a:extLst>
              </a:tr>
              <a:tr h="326240">
                <a:tc>
                  <a:txBody>
                    <a:bodyPr/>
                    <a:lstStyle/>
                    <a:p>
                      <a:pPr algn="l"/>
                      <a:r>
                        <a:rPr lang="en-US" sz="1800" dirty="0"/>
                        <a:t>A </a:t>
                      </a:r>
                      <a:r>
                        <a:rPr lang="en-US" sz="1800" dirty="0">
                          <a:solidFill>
                            <a:srgbClr val="C00000"/>
                          </a:solidFill>
                        </a:rPr>
                        <a:t>known</a:t>
                      </a:r>
                      <a:r>
                        <a:rPr lang="en-US" sz="1800" dirty="0"/>
                        <a:t> number of </a:t>
                      </a:r>
                      <a:r>
                        <a:rPr lang="en-US" sz="1800" dirty="0">
                          <a:solidFill>
                            <a:srgbClr val="C00000"/>
                          </a:solidFill>
                        </a:rPr>
                        <a:t>classes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A </a:t>
                      </a:r>
                      <a:r>
                        <a:rPr lang="en-US" sz="1800" b="0" dirty="0">
                          <a:solidFill>
                            <a:srgbClr val="C00000"/>
                          </a:solidFill>
                        </a:rPr>
                        <a:t>unknown</a:t>
                      </a:r>
                      <a:r>
                        <a:rPr lang="en-US" sz="1800" b="0" dirty="0"/>
                        <a:t> number of </a:t>
                      </a:r>
                      <a:r>
                        <a:rPr lang="en-US" sz="1800" b="0" dirty="0">
                          <a:solidFill>
                            <a:srgbClr val="C00000"/>
                          </a:solidFill>
                        </a:rPr>
                        <a:t>classes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A </a:t>
                      </a:r>
                      <a:r>
                        <a:rPr lang="en-US" sz="1800" b="0" dirty="0">
                          <a:solidFill>
                            <a:srgbClr val="C00000"/>
                          </a:solidFill>
                        </a:rPr>
                        <a:t>unknown</a:t>
                      </a:r>
                      <a:r>
                        <a:rPr lang="en-US" sz="1800" b="0" dirty="0"/>
                        <a:t> number of </a:t>
                      </a:r>
                      <a:r>
                        <a:rPr lang="en-US" sz="1800" b="0" dirty="0">
                          <a:solidFill>
                            <a:srgbClr val="C00000"/>
                          </a:solidFill>
                        </a:rPr>
                        <a:t>classes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7774730"/>
                  </a:ext>
                </a:extLst>
              </a:tr>
            </a:tbl>
          </a:graphicData>
        </a:graphic>
      </p:graphicFrame>
    </p:spTree>
    <p:extLst>
      <p:ext uri="{BB962C8B-B14F-4D97-AF65-F5344CB8AC3E}">
        <p14:creationId xmlns:p14="http://schemas.microsoft.com/office/powerpoint/2010/main" val="400109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DC3C2-78CA-DDA8-8D4F-76B617374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5EC09-78C6-801F-2149-8FE8DD0DC2D5}"/>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Overview of Artificial Neural Networks</a:t>
            </a:r>
          </a:p>
        </p:txBody>
      </p:sp>
      <p:sp>
        <p:nvSpPr>
          <p:cNvPr id="3" name="Text Placeholder 2">
            <a:extLst>
              <a:ext uri="{FF2B5EF4-FFF2-40B4-BE49-F238E27FC236}">
                <a16:creationId xmlns:a16="http://schemas.microsoft.com/office/drawing/2014/main" id="{D61D5D9C-E586-5A9A-F931-ABFF113F543D}"/>
              </a:ext>
            </a:extLst>
          </p:cNvPr>
          <p:cNvSpPr>
            <a:spLocks noGrp="1"/>
          </p:cNvSpPr>
          <p:nvPr>
            <p:ph type="body" idx="1"/>
          </p:nvPr>
        </p:nvSpPr>
        <p:spPr/>
        <p:txBody>
          <a:bodyPr/>
          <a:lstStyle/>
          <a:p>
            <a:r>
              <a:rPr lang="en-US" dirty="0"/>
              <a:t>Section - 7</a:t>
            </a:r>
          </a:p>
        </p:txBody>
      </p:sp>
    </p:spTree>
    <p:extLst>
      <p:ext uri="{BB962C8B-B14F-4D97-AF65-F5344CB8AC3E}">
        <p14:creationId xmlns:p14="http://schemas.microsoft.com/office/powerpoint/2010/main" val="3110109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FB32-A6CC-9879-94A4-562C11D252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DC4040-76D7-BA22-9651-38D26B16DA08}"/>
              </a:ext>
            </a:extLst>
          </p:cNvPr>
          <p:cNvSpPr>
            <a:spLocks noGrp="1"/>
          </p:cNvSpPr>
          <p:nvPr>
            <p:ph type="title"/>
          </p:nvPr>
        </p:nvSpPr>
        <p:spPr>
          <a:xfrm>
            <a:off x="0" y="1"/>
            <a:ext cx="12192000" cy="711200"/>
          </a:xfrm>
        </p:spPr>
        <p:txBody>
          <a:bodyPr>
            <a:normAutofit/>
          </a:bodyPr>
          <a:lstStyle/>
          <a:p>
            <a:r>
              <a:rPr lang="en-US" dirty="0"/>
              <a:t>What is Artificial Intelligence?</a:t>
            </a:r>
          </a:p>
        </p:txBody>
      </p:sp>
      <p:sp>
        <p:nvSpPr>
          <p:cNvPr id="5" name="Content Placeholder 4">
            <a:extLst>
              <a:ext uri="{FF2B5EF4-FFF2-40B4-BE49-F238E27FC236}">
                <a16:creationId xmlns:a16="http://schemas.microsoft.com/office/drawing/2014/main" id="{DAB89741-692D-8DDB-38A1-859C8DF81271}"/>
              </a:ext>
            </a:extLst>
          </p:cNvPr>
          <p:cNvSpPr>
            <a:spLocks noGrp="1"/>
          </p:cNvSpPr>
          <p:nvPr>
            <p:ph idx="1"/>
          </p:nvPr>
        </p:nvSpPr>
        <p:spPr>
          <a:xfrm>
            <a:off x="131181" y="863444"/>
            <a:ext cx="8378337" cy="5590565"/>
          </a:xfrm>
        </p:spPr>
        <p:txBody>
          <a:bodyPr/>
          <a:lstStyle/>
          <a:p>
            <a:pPr>
              <a:buClr>
                <a:schemeClr val="accent6"/>
              </a:buClr>
            </a:pPr>
            <a:r>
              <a:rPr lang="en-US" dirty="0"/>
              <a:t>The term “</a:t>
            </a:r>
            <a:r>
              <a:rPr lang="en-US" b="1" dirty="0"/>
              <a:t>Artificial Intelligence</a:t>
            </a:r>
            <a:r>
              <a:rPr lang="en-US" dirty="0"/>
              <a:t>” was actually coined way back in 1956 by </a:t>
            </a:r>
            <a:r>
              <a:rPr lang="en-US" b="1" dirty="0"/>
              <a:t>John McCarthy</a:t>
            </a:r>
            <a:r>
              <a:rPr lang="en-US" dirty="0"/>
              <a:t>, a professor at </a:t>
            </a:r>
            <a:r>
              <a:rPr lang="en-US" b="1" dirty="0"/>
              <a:t>Dartmouth</a:t>
            </a:r>
            <a:r>
              <a:rPr lang="en-US" dirty="0"/>
              <a:t>.</a:t>
            </a:r>
            <a:endParaRPr lang="en-US" b="1" dirty="0"/>
          </a:p>
          <a:p>
            <a:pPr>
              <a:buClr>
                <a:schemeClr val="accent6"/>
              </a:buClr>
            </a:pPr>
            <a:endParaRPr lang="en-US" b="1" dirty="0"/>
          </a:p>
          <a:p>
            <a:pPr>
              <a:buClr>
                <a:schemeClr val="accent6"/>
              </a:buClr>
            </a:pPr>
            <a:r>
              <a:rPr lang="en-US" b="1" dirty="0"/>
              <a:t>AI</a:t>
            </a:r>
            <a:r>
              <a:rPr lang="en-US" dirty="0"/>
              <a:t> is the science and engineering of </a:t>
            </a:r>
            <a:r>
              <a:rPr lang="en-US" b="1" dirty="0"/>
              <a:t>making intelligent machines</a:t>
            </a:r>
            <a:r>
              <a:rPr lang="en-US" dirty="0"/>
              <a:t>.</a:t>
            </a:r>
          </a:p>
          <a:p>
            <a:pPr>
              <a:buClr>
                <a:schemeClr val="accent6"/>
              </a:buClr>
            </a:pPr>
            <a:endParaRPr lang="en-US" dirty="0"/>
          </a:p>
          <a:p>
            <a:pPr>
              <a:buClr>
                <a:schemeClr val="accent6"/>
              </a:buClr>
            </a:pPr>
            <a:r>
              <a:rPr lang="en-US" b="1" dirty="0"/>
              <a:t>AI</a:t>
            </a:r>
            <a:r>
              <a:rPr lang="en-US" dirty="0"/>
              <a:t> is a branch of computer science dealing with the </a:t>
            </a:r>
            <a:r>
              <a:rPr lang="en-US" b="1" dirty="0"/>
              <a:t>simulation of intelligent behavior in computers</a:t>
            </a:r>
            <a:r>
              <a:rPr lang="en-US" dirty="0"/>
              <a:t>.</a:t>
            </a:r>
          </a:p>
          <a:p>
            <a:pPr>
              <a:buClr>
                <a:schemeClr val="accent6"/>
              </a:buClr>
            </a:pPr>
            <a:endParaRPr lang="en-US" dirty="0"/>
          </a:p>
          <a:p>
            <a:pPr>
              <a:buClr>
                <a:schemeClr val="accent6"/>
              </a:buClr>
            </a:pPr>
            <a:r>
              <a:rPr lang="en-US" dirty="0"/>
              <a:t>AI is the study of how to </a:t>
            </a:r>
            <a:r>
              <a:rPr lang="en-US" b="1" dirty="0"/>
              <a:t>make computers do things which</a:t>
            </a:r>
            <a:r>
              <a:rPr lang="en-US" dirty="0"/>
              <a:t>, at a moment, </a:t>
            </a:r>
            <a:r>
              <a:rPr lang="en-US" b="1" dirty="0"/>
              <a:t>people do better</a:t>
            </a:r>
            <a:r>
              <a:rPr lang="en-US" dirty="0"/>
              <a:t>.</a:t>
            </a:r>
          </a:p>
          <a:p>
            <a:endParaRPr lang="en-US" dirty="0"/>
          </a:p>
          <a:p>
            <a:endParaRPr lang="en-US" dirty="0"/>
          </a:p>
        </p:txBody>
      </p:sp>
      <p:pic>
        <p:nvPicPr>
          <p:cNvPr id="2" name="Picture 2">
            <a:extLst>
              <a:ext uri="{FF2B5EF4-FFF2-40B4-BE49-F238E27FC236}">
                <a16:creationId xmlns:a16="http://schemas.microsoft.com/office/drawing/2014/main" id="{6F7F13E7-80D1-70D8-7455-F77D45159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5997" y="3074198"/>
            <a:ext cx="3180771" cy="270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24F33AA2-4C3A-11C6-22F6-06C1733FC79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67317" y="863444"/>
            <a:ext cx="2265680" cy="2119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773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826B-0A07-B8CD-6940-B9086ECEE4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6705A7A-C20C-B50D-4F2C-9A4C48E1C492}"/>
              </a:ext>
            </a:extLst>
          </p:cNvPr>
          <p:cNvSpPr>
            <a:spLocks noGrp="1"/>
          </p:cNvSpPr>
          <p:nvPr>
            <p:ph type="title"/>
          </p:nvPr>
        </p:nvSpPr>
        <p:spPr>
          <a:xfrm>
            <a:off x="0" y="1"/>
            <a:ext cx="12192000" cy="711200"/>
          </a:xfrm>
        </p:spPr>
        <p:txBody>
          <a:bodyPr>
            <a:normAutofit/>
          </a:bodyPr>
          <a:lstStyle/>
          <a:p>
            <a:r>
              <a:rPr lang="en-US" dirty="0"/>
              <a:t>What is Artificial Neural Network? </a:t>
            </a:r>
          </a:p>
        </p:txBody>
      </p:sp>
      <p:sp>
        <p:nvSpPr>
          <p:cNvPr id="5" name="Content Placeholder 4">
            <a:extLst>
              <a:ext uri="{FF2B5EF4-FFF2-40B4-BE49-F238E27FC236}">
                <a16:creationId xmlns:a16="http://schemas.microsoft.com/office/drawing/2014/main" id="{2D715434-A9D6-8951-0AEE-8FCA73E9426D}"/>
              </a:ext>
            </a:extLst>
          </p:cNvPr>
          <p:cNvSpPr>
            <a:spLocks noGrp="1"/>
          </p:cNvSpPr>
          <p:nvPr>
            <p:ph idx="1"/>
          </p:nvPr>
        </p:nvSpPr>
        <p:spPr>
          <a:xfrm>
            <a:off x="131180" y="863444"/>
            <a:ext cx="11929641" cy="5590565"/>
          </a:xfrm>
        </p:spPr>
        <p:txBody>
          <a:bodyPr/>
          <a:lstStyle/>
          <a:p>
            <a:pPr>
              <a:buClr>
                <a:schemeClr val="accent6"/>
              </a:buClr>
            </a:pPr>
            <a:r>
              <a:rPr lang="en-US" dirty="0"/>
              <a:t>Artificial Neural Network (ANN) is an efficient computing system whose working principle is borrowed from the analogy of biological neural networks of human brain.</a:t>
            </a:r>
          </a:p>
          <a:p>
            <a:pPr>
              <a:buClr>
                <a:schemeClr val="accent6"/>
              </a:buClr>
            </a:pPr>
            <a:r>
              <a:rPr lang="en-US" dirty="0"/>
              <a:t>The human brain is a highly complex, nonlinear, and parallel information-processing system. </a:t>
            </a:r>
          </a:p>
          <a:p>
            <a:pPr>
              <a:buClr>
                <a:schemeClr val="accent6"/>
              </a:buClr>
            </a:pPr>
            <a:r>
              <a:rPr lang="en-US" dirty="0"/>
              <a:t>It has the capability of organizing neurons so as to perform certain computations (e.g. pattern recognition, perception, and motor control) many times faster than the fastest digital computer.</a:t>
            </a:r>
          </a:p>
          <a:p>
            <a:pPr>
              <a:buClr>
                <a:schemeClr val="accent6"/>
              </a:buClr>
            </a:pPr>
            <a:r>
              <a:rPr lang="en-US" dirty="0"/>
              <a:t>A brain has great structure and the ability to build up its own rules through what we usually refer to as experience.</a:t>
            </a:r>
          </a:p>
        </p:txBody>
      </p:sp>
      <p:pic>
        <p:nvPicPr>
          <p:cNvPr id="2" name="Picture 2" descr="Artificial intelligence logo by Serhii Revva for Fruitful ...">
            <a:extLst>
              <a:ext uri="{FF2B5EF4-FFF2-40B4-BE49-F238E27FC236}">
                <a16:creationId xmlns:a16="http://schemas.microsoft.com/office/drawing/2014/main" id="{1D551B5D-8C20-BC8E-07D5-499EAF62D8A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19332" y="3402740"/>
            <a:ext cx="4209143" cy="3156857"/>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01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4"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FE41FC72-B25F-2882-58CC-6BDF680973F4}"/>
              </a:ext>
            </a:extLst>
          </p:cNvPr>
          <p:cNvSpPr>
            <a:spLocks noGrp="1"/>
          </p:cNvSpPr>
          <p:nvPr>
            <p:ph type="title"/>
          </p:nvPr>
        </p:nvSpPr>
        <p:spPr/>
        <p:txBody>
          <a:bodyPr/>
          <a:lstStyle/>
          <a:p>
            <a:r>
              <a:rPr lang="en-US" dirty="0"/>
              <a:t>How ANN works?</a:t>
            </a:r>
            <a:endParaRPr lang="en-IN" dirty="0"/>
          </a:p>
        </p:txBody>
      </p:sp>
      <p:sp>
        <p:nvSpPr>
          <p:cNvPr id="2" name="Rectangle 1">
            <a:extLst>
              <a:ext uri="{FF2B5EF4-FFF2-40B4-BE49-F238E27FC236}">
                <a16:creationId xmlns:a16="http://schemas.microsoft.com/office/drawing/2014/main" id="{EF7E84F5-B935-DA14-7F10-A3E4D61237CC}"/>
              </a:ext>
            </a:extLst>
          </p:cNvPr>
          <p:cNvSpPr/>
          <p:nvPr/>
        </p:nvSpPr>
        <p:spPr>
          <a:xfrm>
            <a:off x="5963572" y="987996"/>
            <a:ext cx="6096000" cy="5270526"/>
          </a:xfrm>
          <a:prstGeom prst="rect">
            <a:avLst/>
          </a:prstGeom>
          <a:solidFill>
            <a:srgbClr val="673BB7"/>
          </a:solidFill>
          <a:ln>
            <a:noFill/>
          </a:ln>
        </p:spPr>
        <p:txBody>
          <a:bodyPr vert="horz" wrap="square" lIns="91440" tIns="45720" rIns="91440" bIns="45720" numCol="1" anchor="t" anchorCtr="0" compatLnSpc="1">
            <a:prstTxWarp prst="textNoShape">
              <a:avLst/>
            </a:prstTxWarp>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Roboto Condensed"/>
                <a:ea typeface="+mn-ea"/>
                <a:cs typeface="+mn-cs"/>
              </a:rPr>
              <a:t>The network starts with an input layer that receives input in the form of data.</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white"/>
              </a:solidFill>
              <a:effectLst/>
              <a:uLnTx/>
              <a:uFillTx/>
              <a:latin typeface="Roboto Condensed"/>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Roboto Condensed"/>
                <a:ea typeface="+mn-ea"/>
                <a:cs typeface="+mn-cs"/>
              </a:rPr>
              <a:t>The lines connected to the hidden layers are called weights, and they add up on the hidden layers.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white"/>
              </a:solidFill>
              <a:effectLst/>
              <a:uLnTx/>
              <a:uFillTx/>
              <a:latin typeface="Roboto Condensed"/>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Roboto Condensed"/>
                <a:ea typeface="+mn-ea"/>
                <a:cs typeface="+mn-cs"/>
              </a:rPr>
              <a:t>Each dot in the hidden layer processes the inputs, and it puts an output into the next hidden layer and lastly, into the output layer.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white"/>
              </a:solidFill>
              <a:effectLst/>
              <a:uLnTx/>
              <a:uFillTx/>
              <a:latin typeface="Roboto Condensed"/>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Roboto Condensed"/>
                <a:ea typeface="+mn-ea"/>
                <a:cs typeface="+mn-cs"/>
              </a:rPr>
              <a:t>A neural network is a system of hardware or software patterned after the operation of neurons in the human brain.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white"/>
              </a:solidFill>
              <a:effectLst/>
              <a:uLnTx/>
              <a:uFillTx/>
              <a:latin typeface="Roboto Condensed"/>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Roboto Condensed"/>
                <a:ea typeface="+mn-ea"/>
                <a:cs typeface="+mn-cs"/>
              </a:rPr>
              <a:t>Neural networks, also called artificial neural networks, are ways of achieving deep learning.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12121"/>
              </a:solidFill>
              <a:effectLst/>
              <a:uLnTx/>
              <a:uFillTx/>
              <a:latin typeface="Roboto Condensed"/>
              <a:ea typeface="+mn-ea"/>
              <a:cs typeface="+mn-cs"/>
            </a:endParaRPr>
          </a:p>
        </p:txBody>
      </p:sp>
      <p:pic>
        <p:nvPicPr>
          <p:cNvPr id="3" name="Content Placeholder 3">
            <a:extLst>
              <a:ext uri="{FF2B5EF4-FFF2-40B4-BE49-F238E27FC236}">
                <a16:creationId xmlns:a16="http://schemas.microsoft.com/office/drawing/2014/main" id="{E3C6B418-9292-5A39-A678-A704484B0C8B}"/>
              </a:ext>
            </a:extLst>
          </p:cNvPr>
          <p:cNvPicPr>
            <a:picLocks noChangeAspect="1"/>
          </p:cNvPicPr>
          <p:nvPr/>
        </p:nvPicPr>
        <p:blipFill>
          <a:blip r:embed="rId2"/>
          <a:stretch>
            <a:fillRect/>
          </a:stretch>
        </p:blipFill>
        <p:spPr>
          <a:xfrm>
            <a:off x="205273" y="1949358"/>
            <a:ext cx="5758299" cy="3347802"/>
          </a:xfrm>
          <a:prstGeom prst="rect">
            <a:avLst/>
          </a:prstGeom>
        </p:spPr>
      </p:pic>
    </p:spTree>
    <p:extLst>
      <p:ext uri="{BB962C8B-B14F-4D97-AF65-F5344CB8AC3E}">
        <p14:creationId xmlns:p14="http://schemas.microsoft.com/office/powerpoint/2010/main" val="203792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C998A-176D-5D48-635E-ABE11B3CC50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83E5B2-6B08-2733-A53C-B21E7D443A17}"/>
              </a:ext>
            </a:extLst>
          </p:cNvPr>
          <p:cNvSpPr>
            <a:spLocks noGrp="1"/>
          </p:cNvSpPr>
          <p:nvPr>
            <p:ph type="title"/>
          </p:nvPr>
        </p:nvSpPr>
        <p:spPr>
          <a:xfrm>
            <a:off x="0" y="1"/>
            <a:ext cx="12192000" cy="711200"/>
          </a:xfrm>
        </p:spPr>
        <p:txBody>
          <a:bodyPr>
            <a:normAutofit/>
          </a:bodyPr>
          <a:lstStyle/>
          <a:p>
            <a:r>
              <a:rPr lang="en-US" dirty="0"/>
              <a:t>Characteristics of Artificial Neural Network</a:t>
            </a:r>
          </a:p>
        </p:txBody>
      </p:sp>
      <p:sp>
        <p:nvSpPr>
          <p:cNvPr id="5" name="Content Placeholder 4">
            <a:extLst>
              <a:ext uri="{FF2B5EF4-FFF2-40B4-BE49-F238E27FC236}">
                <a16:creationId xmlns:a16="http://schemas.microsoft.com/office/drawing/2014/main" id="{9CD6BFB6-E444-061A-2C9D-B68FD4C94542}"/>
              </a:ext>
            </a:extLst>
          </p:cNvPr>
          <p:cNvSpPr>
            <a:spLocks noGrp="1"/>
          </p:cNvSpPr>
          <p:nvPr>
            <p:ph idx="1"/>
          </p:nvPr>
        </p:nvSpPr>
        <p:spPr>
          <a:xfrm>
            <a:off x="131180" y="863444"/>
            <a:ext cx="11929641" cy="5590565"/>
          </a:xfrm>
        </p:spPr>
        <p:txBody>
          <a:bodyPr/>
          <a:lstStyle/>
          <a:p>
            <a:pPr>
              <a:buClr>
                <a:schemeClr val="accent6"/>
              </a:buClr>
            </a:pPr>
            <a:r>
              <a:rPr lang="en-US" dirty="0"/>
              <a:t>It is basically a mathematical model.</a:t>
            </a:r>
          </a:p>
          <a:p>
            <a:pPr>
              <a:buClr>
                <a:schemeClr val="accent6"/>
              </a:buClr>
            </a:pPr>
            <a:r>
              <a:rPr lang="en-US" dirty="0"/>
              <a:t>It contains huge number of interconnected processing elements called neurons to do all operations.</a:t>
            </a:r>
          </a:p>
          <a:p>
            <a:pPr>
              <a:buClr>
                <a:schemeClr val="accent6"/>
              </a:buClr>
            </a:pPr>
            <a:r>
              <a:rPr lang="en-US" dirty="0"/>
              <a:t>Information stored in the neurons are basically the weighted linkage of neurons.</a:t>
            </a:r>
          </a:p>
          <a:p>
            <a:pPr>
              <a:buClr>
                <a:schemeClr val="accent6"/>
              </a:buClr>
            </a:pPr>
            <a:r>
              <a:rPr lang="en-US" dirty="0"/>
              <a:t>The input signals arrive at the processing elements through connections and connecting weights.</a:t>
            </a:r>
          </a:p>
          <a:p>
            <a:pPr>
              <a:buClr>
                <a:schemeClr val="accent6"/>
              </a:buClr>
            </a:pPr>
            <a:r>
              <a:rPr lang="en-US" dirty="0"/>
              <a:t>It has the ability to learn, recall and generalize from the given data by suitable assignment and adjustment of weights.</a:t>
            </a:r>
          </a:p>
          <a:p>
            <a:pPr>
              <a:buClr>
                <a:schemeClr val="accent6"/>
              </a:buClr>
            </a:pPr>
            <a:r>
              <a:rPr lang="en-US" dirty="0"/>
              <a:t>The collective behavior of the neurons describes its computational power, and no single neuron carries specific information.</a:t>
            </a:r>
          </a:p>
        </p:txBody>
      </p:sp>
    </p:spTree>
    <p:extLst>
      <p:ext uri="{BB962C8B-B14F-4D97-AF65-F5344CB8AC3E}">
        <p14:creationId xmlns:p14="http://schemas.microsoft.com/office/powerpoint/2010/main" val="294921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D8FC3-ACF1-62E0-C494-89C639F4D6E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1A7B3F-8AC7-8C0F-9745-7DF82C70E622}"/>
              </a:ext>
            </a:extLst>
          </p:cNvPr>
          <p:cNvSpPr>
            <a:spLocks noGrp="1"/>
          </p:cNvSpPr>
          <p:nvPr>
            <p:ph type="title"/>
          </p:nvPr>
        </p:nvSpPr>
        <p:spPr>
          <a:xfrm>
            <a:off x="0" y="1"/>
            <a:ext cx="12192000" cy="711200"/>
          </a:xfrm>
        </p:spPr>
        <p:txBody>
          <a:bodyPr>
            <a:normAutofit/>
          </a:bodyPr>
          <a:lstStyle/>
          <a:p>
            <a:r>
              <a:rPr lang="en-US" dirty="0"/>
              <a:t>Example of Artificial Neuron Network</a:t>
            </a:r>
          </a:p>
        </p:txBody>
      </p:sp>
      <p:sp>
        <p:nvSpPr>
          <p:cNvPr id="5" name="Content Placeholder 4">
            <a:extLst>
              <a:ext uri="{FF2B5EF4-FFF2-40B4-BE49-F238E27FC236}">
                <a16:creationId xmlns:a16="http://schemas.microsoft.com/office/drawing/2014/main" id="{1FC662BB-1036-A624-045E-0DEE7CCDF33A}"/>
              </a:ext>
            </a:extLst>
          </p:cNvPr>
          <p:cNvSpPr>
            <a:spLocks noGrp="1"/>
          </p:cNvSpPr>
          <p:nvPr>
            <p:ph idx="1"/>
          </p:nvPr>
        </p:nvSpPr>
        <p:spPr>
          <a:xfrm>
            <a:off x="131180" y="863444"/>
            <a:ext cx="11929641" cy="5590565"/>
          </a:xfrm>
        </p:spPr>
        <p:txBody>
          <a:bodyPr/>
          <a:lstStyle/>
          <a:p>
            <a:pPr>
              <a:buClr>
                <a:schemeClr val="accent6"/>
              </a:buClr>
            </a:pPr>
            <a:r>
              <a:rPr lang="en-US" dirty="0"/>
              <a:t>Let’s take the below network with the given input and calculate the net input neuron and obtain the output of the neuron Y with activation function as binary sigmoidal.</a:t>
            </a:r>
          </a:p>
          <a:p>
            <a:endParaRPr lang="en-US" dirty="0"/>
          </a:p>
          <a:p>
            <a:endParaRPr lang="en-US" dirty="0"/>
          </a:p>
          <a:p>
            <a:endParaRPr lang="en-US" dirty="0"/>
          </a:p>
          <a:p>
            <a:endParaRPr lang="en-US" dirty="0"/>
          </a:p>
          <a:p>
            <a:endParaRPr lang="en-US" dirty="0"/>
          </a:p>
          <a:p>
            <a:endParaRPr lang="en-US" dirty="0"/>
          </a:p>
          <a:p>
            <a:endParaRPr lang="en-US" dirty="0"/>
          </a:p>
          <a:p>
            <a:pPr>
              <a:buClr>
                <a:schemeClr val="accent6"/>
              </a:buClr>
            </a:pPr>
            <a:r>
              <a:rPr lang="en-US" dirty="0"/>
              <a:t>The input has 3 neurons x1, x2 and x3, and single output Y.</a:t>
            </a:r>
          </a:p>
          <a:p>
            <a:pPr>
              <a:buClr>
                <a:schemeClr val="accent6"/>
              </a:buClr>
            </a:pPr>
            <a:r>
              <a:rPr lang="en-US" dirty="0"/>
              <a:t>The weights associated with the inputs are: {0.2, 0.1, -0.3}</a:t>
            </a:r>
          </a:p>
          <a:p>
            <a:pPr>
              <a:buClr>
                <a:schemeClr val="accent6"/>
              </a:buClr>
            </a:pPr>
            <a:r>
              <a:rPr lang="en-US" dirty="0"/>
              <a:t>Inputs= {0.3, 0.5, 0.6}</a:t>
            </a:r>
          </a:p>
          <a:p>
            <a:endParaRPr lang="en-US" dirty="0"/>
          </a:p>
        </p:txBody>
      </p:sp>
      <p:sp>
        <p:nvSpPr>
          <p:cNvPr id="2" name="Content Placeholder 2">
            <a:extLst>
              <a:ext uri="{FF2B5EF4-FFF2-40B4-BE49-F238E27FC236}">
                <a16:creationId xmlns:a16="http://schemas.microsoft.com/office/drawing/2014/main" id="{F648D505-D2F5-F0BC-E641-68FC91B3799C}"/>
              </a:ext>
            </a:extLst>
          </p:cNvPr>
          <p:cNvSpPr txBox="1">
            <a:spLocks/>
          </p:cNvSpPr>
          <p:nvPr/>
        </p:nvSpPr>
        <p:spPr>
          <a:xfrm>
            <a:off x="131180" y="8634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Let’s take the below network with the given input and calculate the net input neuron and obtain the output of the neuron Y with activation function as binary sigmoidal.</a:t>
            </a:r>
          </a:p>
          <a:p>
            <a:endParaRPr lang="en-US"/>
          </a:p>
          <a:p>
            <a:endParaRPr lang="en-US"/>
          </a:p>
          <a:p>
            <a:endParaRPr lang="en-US"/>
          </a:p>
          <a:p>
            <a:endParaRPr lang="en-US"/>
          </a:p>
          <a:p>
            <a:endParaRPr lang="en-US"/>
          </a:p>
          <a:p>
            <a:endParaRPr lang="en-US"/>
          </a:p>
          <a:p>
            <a:endParaRPr lang="en-US"/>
          </a:p>
          <a:p>
            <a:r>
              <a:rPr lang="en-US"/>
              <a:t>The input has 3 neurons x1, x2 and x3, and single output Y.</a:t>
            </a:r>
          </a:p>
          <a:p>
            <a:r>
              <a:rPr lang="en-US"/>
              <a:t>The weights associated with the inputs are: {0.2, 0.1, -0.3}</a:t>
            </a:r>
          </a:p>
          <a:p>
            <a:r>
              <a:rPr lang="en-US"/>
              <a:t>Inputs= {0.3, 0.5, 0.6}</a:t>
            </a:r>
          </a:p>
          <a:p>
            <a:endParaRPr lang="en-US" dirty="0"/>
          </a:p>
        </p:txBody>
      </p:sp>
      <p:sp>
        <p:nvSpPr>
          <p:cNvPr id="3" name="Oval 2">
            <a:extLst>
              <a:ext uri="{FF2B5EF4-FFF2-40B4-BE49-F238E27FC236}">
                <a16:creationId xmlns:a16="http://schemas.microsoft.com/office/drawing/2014/main" id="{E99269AD-4412-2CE6-A9E1-56A1510E9806}"/>
              </a:ext>
            </a:extLst>
          </p:cNvPr>
          <p:cNvSpPr/>
          <p:nvPr/>
        </p:nvSpPr>
        <p:spPr>
          <a:xfrm>
            <a:off x="5197033" y="2787727"/>
            <a:ext cx="640080" cy="640080"/>
          </a:xfrm>
          <a:prstGeom prst="ellipse">
            <a:avLst/>
          </a:prstGeom>
          <a:solidFill>
            <a:srgbClr val="92D05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x2</a:t>
            </a:r>
          </a:p>
        </p:txBody>
      </p:sp>
      <p:sp>
        <p:nvSpPr>
          <p:cNvPr id="6" name="Oval 5">
            <a:extLst>
              <a:ext uri="{FF2B5EF4-FFF2-40B4-BE49-F238E27FC236}">
                <a16:creationId xmlns:a16="http://schemas.microsoft.com/office/drawing/2014/main" id="{06200561-F65D-95DC-F013-90B7B7D466AF}"/>
              </a:ext>
            </a:extLst>
          </p:cNvPr>
          <p:cNvSpPr/>
          <p:nvPr/>
        </p:nvSpPr>
        <p:spPr>
          <a:xfrm>
            <a:off x="5197033" y="2025806"/>
            <a:ext cx="640080" cy="64008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x1</a:t>
            </a:r>
          </a:p>
        </p:txBody>
      </p:sp>
      <p:sp>
        <p:nvSpPr>
          <p:cNvPr id="7" name="Oval 6">
            <a:extLst>
              <a:ext uri="{FF2B5EF4-FFF2-40B4-BE49-F238E27FC236}">
                <a16:creationId xmlns:a16="http://schemas.microsoft.com/office/drawing/2014/main" id="{E7DBDA16-9D1B-8C12-2E30-8CAA45AE8DF8}"/>
              </a:ext>
            </a:extLst>
          </p:cNvPr>
          <p:cNvSpPr/>
          <p:nvPr/>
        </p:nvSpPr>
        <p:spPr>
          <a:xfrm>
            <a:off x="5197033" y="3578130"/>
            <a:ext cx="640080" cy="640080"/>
          </a:xfrm>
          <a:prstGeom prst="ellipse">
            <a:avLst/>
          </a:prstGeom>
          <a:solidFill>
            <a:srgbClr val="9933FF"/>
          </a:solid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x3</a:t>
            </a:r>
          </a:p>
        </p:txBody>
      </p:sp>
      <p:sp>
        <p:nvSpPr>
          <p:cNvPr id="8" name="Oval 7">
            <a:extLst>
              <a:ext uri="{FF2B5EF4-FFF2-40B4-BE49-F238E27FC236}">
                <a16:creationId xmlns:a16="http://schemas.microsoft.com/office/drawing/2014/main" id="{E95096C7-37B7-199A-879F-9DE57C781CCA}"/>
              </a:ext>
            </a:extLst>
          </p:cNvPr>
          <p:cNvSpPr/>
          <p:nvPr/>
        </p:nvSpPr>
        <p:spPr>
          <a:xfrm>
            <a:off x="7357641" y="2787727"/>
            <a:ext cx="685800" cy="6858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a:t>
            </a:r>
          </a:p>
        </p:txBody>
      </p:sp>
      <p:sp>
        <p:nvSpPr>
          <p:cNvPr id="9" name="Rectangle 8">
            <a:extLst>
              <a:ext uri="{FF2B5EF4-FFF2-40B4-BE49-F238E27FC236}">
                <a16:creationId xmlns:a16="http://schemas.microsoft.com/office/drawing/2014/main" id="{E1E6557B-5847-9453-E212-CA6C80F4CDB1}"/>
              </a:ext>
            </a:extLst>
          </p:cNvPr>
          <p:cNvSpPr/>
          <p:nvPr/>
        </p:nvSpPr>
        <p:spPr>
          <a:xfrm>
            <a:off x="3648922" y="2054860"/>
            <a:ext cx="548640" cy="27432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10" name="Rectangle 9">
            <a:extLst>
              <a:ext uri="{FF2B5EF4-FFF2-40B4-BE49-F238E27FC236}">
                <a16:creationId xmlns:a16="http://schemas.microsoft.com/office/drawing/2014/main" id="{7672581E-CFE5-DEDB-A4EA-067C5E09F501}"/>
              </a:ext>
            </a:extLst>
          </p:cNvPr>
          <p:cNvSpPr/>
          <p:nvPr/>
        </p:nvSpPr>
        <p:spPr>
          <a:xfrm>
            <a:off x="3599727" y="2852435"/>
            <a:ext cx="548640" cy="2743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11" name="Rectangle 10">
            <a:extLst>
              <a:ext uri="{FF2B5EF4-FFF2-40B4-BE49-F238E27FC236}">
                <a16:creationId xmlns:a16="http://schemas.microsoft.com/office/drawing/2014/main" id="{1ADB414A-44CC-485A-75F0-E49E819DDF6B}"/>
              </a:ext>
            </a:extLst>
          </p:cNvPr>
          <p:cNvSpPr/>
          <p:nvPr/>
        </p:nvSpPr>
        <p:spPr>
          <a:xfrm>
            <a:off x="3599727" y="3639015"/>
            <a:ext cx="548640" cy="274320"/>
          </a:xfrm>
          <a:prstGeom prst="rect">
            <a:avLst/>
          </a:prstGeom>
          <a:no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a:t>
            </a:r>
          </a:p>
        </p:txBody>
      </p:sp>
      <p:sp>
        <p:nvSpPr>
          <p:cNvPr id="12" name="Rectangle 11">
            <a:extLst>
              <a:ext uri="{FF2B5EF4-FFF2-40B4-BE49-F238E27FC236}">
                <a16:creationId xmlns:a16="http://schemas.microsoft.com/office/drawing/2014/main" id="{C00DC775-4564-A560-3D5B-C86FB930271F}"/>
              </a:ext>
            </a:extLst>
          </p:cNvPr>
          <p:cNvSpPr/>
          <p:nvPr/>
        </p:nvSpPr>
        <p:spPr>
          <a:xfrm>
            <a:off x="6650564" y="2281047"/>
            <a:ext cx="548640" cy="27432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13" name="Rectangle 12">
            <a:extLst>
              <a:ext uri="{FF2B5EF4-FFF2-40B4-BE49-F238E27FC236}">
                <a16:creationId xmlns:a16="http://schemas.microsoft.com/office/drawing/2014/main" id="{7A81BBB1-7EBF-0C2D-72D7-F5510DE411B3}"/>
              </a:ext>
            </a:extLst>
          </p:cNvPr>
          <p:cNvSpPr/>
          <p:nvPr/>
        </p:nvSpPr>
        <p:spPr>
          <a:xfrm>
            <a:off x="6650564" y="3671412"/>
            <a:ext cx="548640" cy="27432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14" name="Rectangle 13">
            <a:extLst>
              <a:ext uri="{FF2B5EF4-FFF2-40B4-BE49-F238E27FC236}">
                <a16:creationId xmlns:a16="http://schemas.microsoft.com/office/drawing/2014/main" id="{499A3132-FE98-8F68-273F-C04F24181BE0}"/>
              </a:ext>
            </a:extLst>
          </p:cNvPr>
          <p:cNvSpPr/>
          <p:nvPr/>
        </p:nvSpPr>
        <p:spPr>
          <a:xfrm>
            <a:off x="8216193" y="2959040"/>
            <a:ext cx="659757" cy="33542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A4D16F4F-81A5-9F03-84A5-D80EBA45E1E2}"/>
              </a:ext>
            </a:extLst>
          </p:cNvPr>
          <p:cNvCxnSpPr>
            <a:stCxn id="9" idx="3"/>
            <a:endCxn id="6" idx="2"/>
          </p:cNvCxnSpPr>
          <p:nvPr/>
        </p:nvCxnSpPr>
        <p:spPr>
          <a:xfrm>
            <a:off x="4197562" y="2192020"/>
            <a:ext cx="999471" cy="153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4F4528-87D6-99C5-65F6-1A17E0AF6564}"/>
              </a:ext>
            </a:extLst>
          </p:cNvPr>
          <p:cNvCxnSpPr>
            <a:stCxn id="10" idx="3"/>
            <a:endCxn id="3" idx="2"/>
          </p:cNvCxnSpPr>
          <p:nvPr/>
        </p:nvCxnSpPr>
        <p:spPr>
          <a:xfrm>
            <a:off x="4148367" y="2989595"/>
            <a:ext cx="1048666" cy="118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A2BE60F-30AA-E4BD-93CC-81E2B69BAC09}"/>
              </a:ext>
            </a:extLst>
          </p:cNvPr>
          <p:cNvCxnSpPr>
            <a:stCxn id="11" idx="3"/>
            <a:endCxn id="7" idx="2"/>
          </p:cNvCxnSpPr>
          <p:nvPr/>
        </p:nvCxnSpPr>
        <p:spPr>
          <a:xfrm>
            <a:off x="4148367" y="3776175"/>
            <a:ext cx="1048666" cy="121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F2544FE-1BCE-5925-6491-ACFF2DCDA263}"/>
              </a:ext>
            </a:extLst>
          </p:cNvPr>
          <p:cNvCxnSpPr>
            <a:stCxn id="6" idx="6"/>
            <a:endCxn id="8" idx="1"/>
          </p:cNvCxnSpPr>
          <p:nvPr/>
        </p:nvCxnSpPr>
        <p:spPr>
          <a:xfrm>
            <a:off x="5837113" y="2345846"/>
            <a:ext cx="1620961" cy="542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1DBF80-3302-4442-A75A-3F82861E321C}"/>
              </a:ext>
            </a:extLst>
          </p:cNvPr>
          <p:cNvCxnSpPr>
            <a:stCxn id="3" idx="6"/>
            <a:endCxn id="8" idx="2"/>
          </p:cNvCxnSpPr>
          <p:nvPr/>
        </p:nvCxnSpPr>
        <p:spPr>
          <a:xfrm>
            <a:off x="5837113" y="3107767"/>
            <a:ext cx="1520528" cy="22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F61723-BC15-95DD-97F5-9F7F229FB251}"/>
              </a:ext>
            </a:extLst>
          </p:cNvPr>
          <p:cNvCxnSpPr>
            <a:stCxn id="7" idx="6"/>
            <a:endCxn id="8" idx="3"/>
          </p:cNvCxnSpPr>
          <p:nvPr/>
        </p:nvCxnSpPr>
        <p:spPr>
          <a:xfrm flipV="1">
            <a:off x="5837113" y="3373094"/>
            <a:ext cx="1620961" cy="52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horizontal)">
                                      <p:cBhvr>
                                        <p:cTn id="35" dur="500"/>
                                        <p:tgtEl>
                                          <p:spTgt spid="9"/>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randombar(horizontal)">
                                      <p:cBhvr>
                                        <p:cTn id="38" dur="500"/>
                                        <p:tgtEl>
                                          <p:spTgt spid="10"/>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randombar(horizontal)">
                                      <p:cBhvr>
                                        <p:cTn id="41" dur="500"/>
                                        <p:tgtEl>
                                          <p:spTgt spid="11"/>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randombar(horizontal)">
                                      <p:cBhvr>
                                        <p:cTn id="44" dur="500"/>
                                        <p:tgtEl>
                                          <p:spTgt spid="1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randombar(horizontal)">
                                      <p:cBhvr>
                                        <p:cTn id="47" dur="500"/>
                                        <p:tgtEl>
                                          <p:spTgt spid="1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randombar(horizontal)">
                                      <p:cBhvr>
                                        <p:cTn id="50" dur="500"/>
                                        <p:tgtEl>
                                          <p:spTgt spid="14"/>
                                        </p:tgtEl>
                                      </p:cBhvr>
                                    </p:animEffect>
                                  </p:childTnLst>
                                </p:cTn>
                              </p:par>
                              <p:par>
                                <p:cTn id="51" presetID="14" presetClass="entr" presetSubtype="1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randombar(horizontal)">
                                      <p:cBhvr>
                                        <p:cTn id="53" dur="500"/>
                                        <p:tgtEl>
                                          <p:spTgt spid="15"/>
                                        </p:tgtEl>
                                      </p:cBhvr>
                                    </p:animEffect>
                                  </p:childTnLst>
                                </p:cTn>
                              </p:par>
                              <p:par>
                                <p:cTn id="54" presetID="14" presetClass="entr" presetSubtype="1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par>
                                <p:cTn id="57" presetID="14" presetClass="entr" presetSubtype="1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randombar(horizontal)">
                                      <p:cBhvr>
                                        <p:cTn id="59" dur="500"/>
                                        <p:tgtEl>
                                          <p:spTgt spid="17"/>
                                        </p:tgtEl>
                                      </p:cBhvr>
                                    </p:animEffect>
                                  </p:childTnLst>
                                </p:cTn>
                              </p:par>
                              <p:par>
                                <p:cTn id="60" presetID="14" presetClass="entr" presetSubtype="1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randombar(horizontal)">
                                      <p:cBhvr>
                                        <p:cTn id="62" dur="500"/>
                                        <p:tgtEl>
                                          <p:spTgt spid="18"/>
                                        </p:tgtEl>
                                      </p:cBhvr>
                                    </p:animEffect>
                                  </p:childTnLst>
                                </p:cTn>
                              </p:par>
                              <p:par>
                                <p:cTn id="63" presetID="14" presetClass="entr" presetSubtype="1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randombar(horizontal)">
                                      <p:cBhvr>
                                        <p:cTn id="65" dur="500"/>
                                        <p:tgtEl>
                                          <p:spTgt spid="19"/>
                                        </p:tgtEl>
                                      </p:cBhvr>
                                    </p:animEffect>
                                  </p:childTnLst>
                                </p:cTn>
                              </p:par>
                              <p:par>
                                <p:cTn id="66" presetID="14" presetClass="entr" presetSubtype="1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randombar(horizontal)">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
                                            <p:txEl>
                                              <p:pRg st="8" end="8"/>
                                            </p:txEl>
                                          </p:spTgt>
                                        </p:tgtEl>
                                        <p:attrNameLst>
                                          <p:attrName>style.visibility</p:attrName>
                                        </p:attrNameLst>
                                      </p:cBhvr>
                                      <p:to>
                                        <p:strVal val="visible"/>
                                      </p:to>
                                    </p:set>
                                    <p:animEffect transition="in" filter="fade">
                                      <p:cBhvr>
                                        <p:cTn id="73" dur="500"/>
                                        <p:tgtEl>
                                          <p:spTgt spid="2">
                                            <p:txEl>
                                              <p:pRg st="8" end="8"/>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
                                            <p:txEl>
                                              <p:pRg st="9" end="9"/>
                                            </p:txEl>
                                          </p:spTgt>
                                        </p:tgtEl>
                                        <p:attrNameLst>
                                          <p:attrName>style.visibility</p:attrName>
                                        </p:attrNameLst>
                                      </p:cBhvr>
                                      <p:to>
                                        <p:strVal val="visible"/>
                                      </p:to>
                                    </p:set>
                                    <p:animEffect transition="in" filter="fade">
                                      <p:cBhvr>
                                        <p:cTn id="78" dur="500"/>
                                        <p:tgtEl>
                                          <p:spTgt spid="2">
                                            <p:txEl>
                                              <p:pRg st="9" end="9"/>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
                                            <p:txEl>
                                              <p:pRg st="10" end="10"/>
                                            </p:txEl>
                                          </p:spTgt>
                                        </p:tgtEl>
                                        <p:attrNameLst>
                                          <p:attrName>style.visibility</p:attrName>
                                        </p:attrNameLst>
                                      </p:cBhvr>
                                      <p:to>
                                        <p:strVal val="visible"/>
                                      </p:to>
                                    </p:set>
                                    <p:animEffect transition="in" filter="fade">
                                      <p:cBhvr>
                                        <p:cTn id="8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35F38-76D2-5CAF-4D08-A06433AA89F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087E26-7B6A-F651-7013-14C9A54C0408}"/>
              </a:ext>
            </a:extLst>
          </p:cNvPr>
          <p:cNvSpPr>
            <a:spLocks noGrp="1"/>
          </p:cNvSpPr>
          <p:nvPr>
            <p:ph type="title"/>
          </p:nvPr>
        </p:nvSpPr>
        <p:spPr>
          <a:xfrm>
            <a:off x="0" y="1"/>
            <a:ext cx="12192000" cy="711200"/>
          </a:xfrm>
        </p:spPr>
        <p:txBody>
          <a:bodyPr>
            <a:normAutofit/>
          </a:bodyPr>
          <a:lstStyle/>
          <a:p>
            <a:r>
              <a:rPr lang="en-US" dirty="0"/>
              <a:t>Example of Artificial Neuron Network</a:t>
            </a:r>
          </a:p>
        </p:txBody>
      </p:sp>
      <p:sp>
        <p:nvSpPr>
          <p:cNvPr id="5" name="Content Placeholder 4">
            <a:extLst>
              <a:ext uri="{FF2B5EF4-FFF2-40B4-BE49-F238E27FC236}">
                <a16:creationId xmlns:a16="http://schemas.microsoft.com/office/drawing/2014/main" id="{627015EE-F1ED-B433-9D6D-0EC5D64BE2D0}"/>
              </a:ext>
            </a:extLst>
          </p:cNvPr>
          <p:cNvSpPr>
            <a:spLocks noGrp="1"/>
          </p:cNvSpPr>
          <p:nvPr>
            <p:ph idx="1"/>
          </p:nvPr>
        </p:nvSpPr>
        <p:spPr>
          <a:xfrm>
            <a:off x="131180" y="863444"/>
            <a:ext cx="11929641" cy="5590565"/>
          </a:xfrm>
        </p:spPr>
        <p:txBody>
          <a:bodyPr/>
          <a:lstStyle/>
          <a:p>
            <a:pPr>
              <a:buClr>
                <a:schemeClr val="accent6"/>
              </a:buClr>
            </a:pPr>
            <a:r>
              <a:rPr lang="en-US" dirty="0"/>
              <a:t>The weighted sum of Inputs means the “product of the weight of input and value of input” summed together for all inputs.</a:t>
            </a:r>
          </a:p>
          <a:p>
            <a:pPr>
              <a:buClr>
                <a:schemeClr val="accent6"/>
              </a:buClr>
            </a:pPr>
            <a:r>
              <a:rPr lang="en-US" dirty="0"/>
              <a:t>Net input ={x1*w1+x2*w2+ x3*w3}</a:t>
            </a:r>
          </a:p>
          <a:p>
            <a:pPr>
              <a:buClr>
                <a:schemeClr val="accent6"/>
              </a:buClr>
            </a:pPr>
            <a:r>
              <a:rPr lang="en-US" dirty="0"/>
              <a:t>Net input = (0.4*0.2) + (0.3*0.1) + (0.7*-0.3) </a:t>
            </a:r>
          </a:p>
          <a:p>
            <a:pPr>
              <a:buClr>
                <a:schemeClr val="accent6"/>
              </a:buClr>
            </a:pPr>
            <a:r>
              <a:rPr lang="en-US" dirty="0"/>
              <a:t>Net input X = -0.07</a:t>
            </a:r>
          </a:p>
          <a:p>
            <a:pPr>
              <a:buClr>
                <a:schemeClr val="accent6"/>
              </a:buClr>
            </a:pPr>
            <a:endParaRPr lang="en-US" dirty="0"/>
          </a:p>
          <a:p>
            <a:pPr>
              <a:buClr>
                <a:schemeClr val="accent6"/>
              </a:buClr>
            </a:pPr>
            <a:r>
              <a:rPr lang="en-US" dirty="0"/>
              <a:t>Output for Binary Sigmoidal</a:t>
            </a:r>
          </a:p>
          <a:p>
            <a:endParaRPr lang="en-US" dirty="0"/>
          </a:p>
          <a:p>
            <a:endParaRPr lang="en-US" dirty="0"/>
          </a:p>
          <a:p>
            <a:endParaRPr lang="en-US" dirty="0"/>
          </a:p>
          <a:p>
            <a:pPr marL="0" indent="0">
              <a:buNone/>
            </a:pPr>
            <a:br>
              <a:rPr lang="en-US" dirty="0"/>
            </a:br>
            <a:endParaRPr lang="en-US" dirty="0"/>
          </a:p>
        </p:txBody>
      </p:sp>
      <p:sp>
        <p:nvSpPr>
          <p:cNvPr id="2" name="Content Placeholder 2">
            <a:extLst>
              <a:ext uri="{FF2B5EF4-FFF2-40B4-BE49-F238E27FC236}">
                <a16:creationId xmlns:a16="http://schemas.microsoft.com/office/drawing/2014/main" id="{E0999762-36F4-8920-A210-8C2378B51711}"/>
              </a:ext>
            </a:extLst>
          </p:cNvPr>
          <p:cNvSpPr txBox="1">
            <a:spLocks/>
          </p:cNvSpPr>
          <p:nvPr/>
        </p:nvSpPr>
        <p:spPr>
          <a:xfrm>
            <a:off x="131180" y="8634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weighted sum of Inputs means the “product of the weight of input and value of input” summed together for all inputs.</a:t>
            </a:r>
          </a:p>
          <a:p>
            <a:r>
              <a:rPr lang="en-US" dirty="0"/>
              <a:t>Net input ={x1*w1+x2*w2+ x3*w3}</a:t>
            </a:r>
          </a:p>
          <a:p>
            <a:r>
              <a:rPr lang="en-US" dirty="0"/>
              <a:t>Net input = (0.4*0.2) + (0.3*0.1) + (0.7*-0.3) </a:t>
            </a:r>
          </a:p>
          <a:p>
            <a:r>
              <a:rPr lang="en-US" dirty="0"/>
              <a:t>Net input X = -0.07</a:t>
            </a:r>
          </a:p>
          <a:p>
            <a:endParaRPr lang="en-US" dirty="0"/>
          </a:p>
          <a:p>
            <a:r>
              <a:rPr lang="en-US" dirty="0"/>
              <a:t>Output for Binary Sigmoidal</a:t>
            </a:r>
          </a:p>
          <a:p>
            <a:endParaRPr lang="en-US" dirty="0"/>
          </a:p>
          <a:p>
            <a:endParaRPr lang="en-US" dirty="0"/>
          </a:p>
          <a:p>
            <a:endParaRPr lang="en-US" dirty="0"/>
          </a:p>
          <a:p>
            <a:pPr marL="0" indent="0">
              <a:buFont typeface="Wingdings 3" panose="05040102010807070707" pitchFamily="18" charset="2"/>
              <a:buNone/>
            </a:pPr>
            <a:br>
              <a:rPr lang="en-US" dirty="0"/>
            </a:b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C0C818-49E4-FDDA-B815-6E743D9811B3}"/>
                  </a:ext>
                </a:extLst>
              </p:cNvPr>
              <p:cNvSpPr txBox="1"/>
              <p:nvPr/>
            </p:nvSpPr>
            <p:spPr>
              <a:xfrm>
                <a:off x="4264113" y="3157458"/>
                <a:ext cx="2696902" cy="700063"/>
              </a:xfrm>
              <a:prstGeom prst="rect">
                <a:avLst/>
              </a:prstGeom>
              <a:noFill/>
              <a:ln>
                <a:solidFill>
                  <a:schemeClr val="accent6"/>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𝑌</m:t>
                      </m:r>
                      <m:r>
                        <a:rPr lang="en-US" sz="2400" b="0" i="1" smtClean="0">
                          <a:solidFill>
                            <a:schemeClr val="accent6"/>
                          </a:solidFill>
                          <a:latin typeface="Cambria Math" panose="02040503050406030204" pitchFamily="18" charset="0"/>
                        </a:rPr>
                        <m:t>=</m:t>
                      </m:r>
                      <m:r>
                        <a:rPr lang="en-US" sz="2400" b="0" i="1" smtClean="0">
                          <a:solidFill>
                            <a:schemeClr val="accent6"/>
                          </a:solidFill>
                          <a:latin typeface="Cambria Math" panose="02040503050406030204" pitchFamily="18" charset="0"/>
                        </a:rPr>
                        <m:t>𝑓</m:t>
                      </m:r>
                      <m:r>
                        <a:rPr lang="en-US" sz="2400" b="0" i="1" smtClean="0">
                          <a:solidFill>
                            <a:schemeClr val="accent6"/>
                          </a:solidFill>
                          <a:latin typeface="Cambria Math" panose="02040503050406030204" pitchFamily="18" charset="0"/>
                        </a:rPr>
                        <m:t>(</m:t>
                      </m:r>
                      <m:r>
                        <a:rPr lang="en-US" sz="2400" b="0" i="1" smtClean="0">
                          <a:solidFill>
                            <a:schemeClr val="accent6"/>
                          </a:solidFill>
                          <a:latin typeface="Cambria Math" panose="02040503050406030204" pitchFamily="18" charset="0"/>
                        </a:rPr>
                        <m:t>𝑥</m:t>
                      </m:r>
                      <m:r>
                        <a:rPr lang="en-US" sz="2400" b="0" i="1" smtClean="0">
                          <a:solidFill>
                            <a:schemeClr val="accent6"/>
                          </a:solidFill>
                          <a:latin typeface="Cambria Math" panose="02040503050406030204" pitchFamily="18" charset="0"/>
                        </a:rPr>
                        <m:t>)=</m:t>
                      </m:r>
                      <m:f>
                        <m:fPr>
                          <m:ctrlPr>
                            <a:rPr lang="en-US" sz="2400" i="1" smtClean="0">
                              <a:solidFill>
                                <a:schemeClr val="accent6"/>
                              </a:solidFill>
                              <a:latin typeface="Cambria Math" panose="02040503050406030204" pitchFamily="18" charset="0"/>
                            </a:rPr>
                          </m:ctrlPr>
                        </m:fPr>
                        <m:num>
                          <m:r>
                            <a:rPr lang="en-US" sz="2400" b="0" i="1" smtClean="0">
                              <a:solidFill>
                                <a:schemeClr val="accent6"/>
                              </a:solidFill>
                              <a:latin typeface="Cambria Math" panose="02040503050406030204" pitchFamily="18" charset="0"/>
                            </a:rPr>
                            <m:t>1</m:t>
                          </m:r>
                        </m:num>
                        <m:den>
                          <m:r>
                            <a:rPr lang="en-US" sz="2400" b="0" i="1" smtClean="0">
                              <a:solidFill>
                                <a:schemeClr val="accent6"/>
                              </a:solidFill>
                              <a:latin typeface="Cambria Math" panose="02040503050406030204" pitchFamily="18" charset="0"/>
                            </a:rPr>
                            <m:t>1+</m:t>
                          </m:r>
                          <m:sSup>
                            <m:sSupPr>
                              <m:ctrlPr>
                                <a:rPr lang="en-US" sz="2400" b="0" i="1" smtClean="0">
                                  <a:solidFill>
                                    <a:schemeClr val="accent6"/>
                                  </a:solidFill>
                                  <a:latin typeface="Cambria Math" panose="02040503050406030204" pitchFamily="18" charset="0"/>
                                </a:rPr>
                              </m:ctrlPr>
                            </m:sSupPr>
                            <m:e>
                              <m:r>
                                <a:rPr lang="en-US" sz="2400" b="0" i="1" smtClean="0">
                                  <a:solidFill>
                                    <a:schemeClr val="accent6"/>
                                  </a:solidFill>
                                  <a:latin typeface="Cambria Math" panose="02040503050406030204" pitchFamily="18" charset="0"/>
                                </a:rPr>
                                <m:t>𝑒</m:t>
                              </m:r>
                            </m:e>
                            <m:sup>
                              <m:r>
                                <a:rPr lang="en-US" sz="2400" b="0" i="1" smtClean="0">
                                  <a:solidFill>
                                    <a:schemeClr val="accent6"/>
                                  </a:solidFill>
                                  <a:latin typeface="Cambria Math" panose="02040503050406030204" pitchFamily="18" charset="0"/>
                                </a:rPr>
                                <m:t>−</m:t>
                              </m:r>
                              <m:r>
                                <a:rPr lang="en-US" sz="2400" b="0" i="1" smtClean="0">
                                  <a:solidFill>
                                    <a:schemeClr val="accent6"/>
                                  </a:solidFill>
                                  <a:latin typeface="Cambria Math" panose="02040503050406030204" pitchFamily="18" charset="0"/>
                                </a:rPr>
                                <m:t>𝑥</m:t>
                              </m:r>
                            </m:sup>
                          </m:sSup>
                        </m:den>
                      </m:f>
                    </m:oMath>
                  </m:oMathPara>
                </a14:m>
                <a:endParaRPr lang="en-US" sz="2400" dirty="0">
                  <a:solidFill>
                    <a:schemeClr val="accent6"/>
                  </a:solidFill>
                </a:endParaRPr>
              </a:p>
            </p:txBody>
          </p:sp>
        </mc:Choice>
        <mc:Fallback xmlns="">
          <p:sp>
            <p:nvSpPr>
              <p:cNvPr id="3" name="TextBox 2">
                <a:extLst>
                  <a:ext uri="{FF2B5EF4-FFF2-40B4-BE49-F238E27FC236}">
                    <a16:creationId xmlns:a16="http://schemas.microsoft.com/office/drawing/2014/main" id="{24C0C818-49E4-FDDA-B815-6E743D9811B3}"/>
                  </a:ext>
                </a:extLst>
              </p:cNvPr>
              <p:cNvSpPr txBox="1">
                <a:spLocks noRot="1" noChangeAspect="1" noMove="1" noResize="1" noEditPoints="1" noAdjustHandles="1" noChangeArrowheads="1" noChangeShapeType="1" noTextEdit="1"/>
              </p:cNvSpPr>
              <p:nvPr/>
            </p:nvSpPr>
            <p:spPr>
              <a:xfrm>
                <a:off x="4264113" y="3157458"/>
                <a:ext cx="2696902" cy="700063"/>
              </a:xfrm>
              <a:prstGeom prst="rect">
                <a:avLst/>
              </a:prstGeom>
              <a:blipFill>
                <a:blip r:embed="rId2"/>
                <a:stretch>
                  <a:fillRect/>
                </a:stretch>
              </a:blipFill>
              <a:ln>
                <a:solidFill>
                  <a:schemeClr val="accent6"/>
                </a:solidFill>
              </a:ln>
            </p:spPr>
            <p:txBody>
              <a:bodyPr/>
              <a:lstStyle/>
              <a:p>
                <a:r>
                  <a:rPr lang="en-IN">
                    <a:noFill/>
                  </a:rPr>
                  <a:t> </a:t>
                </a:r>
              </a:p>
            </p:txBody>
          </p:sp>
        </mc:Fallback>
      </mc:AlternateContent>
      <p:sp>
        <p:nvSpPr>
          <p:cNvPr id="6" name="Oval 5">
            <a:extLst>
              <a:ext uri="{FF2B5EF4-FFF2-40B4-BE49-F238E27FC236}">
                <a16:creationId xmlns:a16="http://schemas.microsoft.com/office/drawing/2014/main" id="{50D38860-5E10-131F-BB22-31CB63F61E87}"/>
              </a:ext>
            </a:extLst>
          </p:cNvPr>
          <p:cNvSpPr/>
          <p:nvPr/>
        </p:nvSpPr>
        <p:spPr>
          <a:xfrm>
            <a:off x="5312779" y="5023526"/>
            <a:ext cx="640080" cy="640080"/>
          </a:xfrm>
          <a:prstGeom prst="ellipse">
            <a:avLst/>
          </a:prstGeom>
          <a:solidFill>
            <a:srgbClr val="92D05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x2</a:t>
            </a:r>
          </a:p>
        </p:txBody>
      </p:sp>
      <p:sp>
        <p:nvSpPr>
          <p:cNvPr id="7" name="Oval 6">
            <a:extLst>
              <a:ext uri="{FF2B5EF4-FFF2-40B4-BE49-F238E27FC236}">
                <a16:creationId xmlns:a16="http://schemas.microsoft.com/office/drawing/2014/main" id="{42DEE591-0402-8870-A7AD-028610DCC460}"/>
              </a:ext>
            </a:extLst>
          </p:cNvPr>
          <p:cNvSpPr/>
          <p:nvPr/>
        </p:nvSpPr>
        <p:spPr>
          <a:xfrm>
            <a:off x="5312779" y="4261605"/>
            <a:ext cx="640080" cy="64008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x1</a:t>
            </a:r>
          </a:p>
        </p:txBody>
      </p:sp>
      <p:sp>
        <p:nvSpPr>
          <p:cNvPr id="8" name="Oval 7">
            <a:extLst>
              <a:ext uri="{FF2B5EF4-FFF2-40B4-BE49-F238E27FC236}">
                <a16:creationId xmlns:a16="http://schemas.microsoft.com/office/drawing/2014/main" id="{15273749-EBB1-7A58-AC8E-BD7B939DBAE5}"/>
              </a:ext>
            </a:extLst>
          </p:cNvPr>
          <p:cNvSpPr/>
          <p:nvPr/>
        </p:nvSpPr>
        <p:spPr>
          <a:xfrm>
            <a:off x="5312779" y="5813929"/>
            <a:ext cx="640080" cy="640080"/>
          </a:xfrm>
          <a:prstGeom prst="ellipse">
            <a:avLst/>
          </a:prstGeom>
          <a:solidFill>
            <a:srgbClr val="9933FF"/>
          </a:solid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x3</a:t>
            </a:r>
          </a:p>
        </p:txBody>
      </p:sp>
      <p:sp>
        <p:nvSpPr>
          <p:cNvPr id="9" name="Oval 8">
            <a:extLst>
              <a:ext uri="{FF2B5EF4-FFF2-40B4-BE49-F238E27FC236}">
                <a16:creationId xmlns:a16="http://schemas.microsoft.com/office/drawing/2014/main" id="{D9418D9A-7C5B-5EA6-CAC7-72C02F7DE435}"/>
              </a:ext>
            </a:extLst>
          </p:cNvPr>
          <p:cNvSpPr/>
          <p:nvPr/>
        </p:nvSpPr>
        <p:spPr>
          <a:xfrm>
            <a:off x="7473387" y="5023526"/>
            <a:ext cx="685800" cy="6858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a:t>
            </a:r>
          </a:p>
        </p:txBody>
      </p:sp>
      <p:sp>
        <p:nvSpPr>
          <p:cNvPr id="10" name="Rectangle 9">
            <a:extLst>
              <a:ext uri="{FF2B5EF4-FFF2-40B4-BE49-F238E27FC236}">
                <a16:creationId xmlns:a16="http://schemas.microsoft.com/office/drawing/2014/main" id="{121FA117-1FBC-F80D-2E44-960333B4AA59}"/>
              </a:ext>
            </a:extLst>
          </p:cNvPr>
          <p:cNvSpPr/>
          <p:nvPr/>
        </p:nvSpPr>
        <p:spPr>
          <a:xfrm>
            <a:off x="3764668" y="4290659"/>
            <a:ext cx="548640" cy="27432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
        <p:nvSpPr>
          <p:cNvPr id="11" name="Rectangle 10">
            <a:extLst>
              <a:ext uri="{FF2B5EF4-FFF2-40B4-BE49-F238E27FC236}">
                <a16:creationId xmlns:a16="http://schemas.microsoft.com/office/drawing/2014/main" id="{DBD8B83B-927D-AEC1-1CED-66F95014175F}"/>
              </a:ext>
            </a:extLst>
          </p:cNvPr>
          <p:cNvSpPr/>
          <p:nvPr/>
        </p:nvSpPr>
        <p:spPr>
          <a:xfrm>
            <a:off x="3715473" y="5088234"/>
            <a:ext cx="548640" cy="27432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12" name="Rectangle 11">
            <a:extLst>
              <a:ext uri="{FF2B5EF4-FFF2-40B4-BE49-F238E27FC236}">
                <a16:creationId xmlns:a16="http://schemas.microsoft.com/office/drawing/2014/main" id="{EE27BDFE-7397-B32A-F359-8D4D7956F680}"/>
              </a:ext>
            </a:extLst>
          </p:cNvPr>
          <p:cNvSpPr/>
          <p:nvPr/>
        </p:nvSpPr>
        <p:spPr>
          <a:xfrm>
            <a:off x="3715473" y="5874814"/>
            <a:ext cx="548640" cy="274320"/>
          </a:xfrm>
          <a:prstGeom prst="rect">
            <a:avLst/>
          </a:prstGeom>
          <a:noFill/>
          <a:ln>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a:t>
            </a:r>
          </a:p>
        </p:txBody>
      </p:sp>
      <p:sp>
        <p:nvSpPr>
          <p:cNvPr id="13" name="Rectangle 12">
            <a:extLst>
              <a:ext uri="{FF2B5EF4-FFF2-40B4-BE49-F238E27FC236}">
                <a16:creationId xmlns:a16="http://schemas.microsoft.com/office/drawing/2014/main" id="{DBD952EA-EC14-ABD1-4BC5-A93219E2461C}"/>
              </a:ext>
            </a:extLst>
          </p:cNvPr>
          <p:cNvSpPr/>
          <p:nvPr/>
        </p:nvSpPr>
        <p:spPr>
          <a:xfrm>
            <a:off x="6766310" y="4516846"/>
            <a:ext cx="548640" cy="27432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14" name="Rectangle 13">
            <a:extLst>
              <a:ext uri="{FF2B5EF4-FFF2-40B4-BE49-F238E27FC236}">
                <a16:creationId xmlns:a16="http://schemas.microsoft.com/office/drawing/2014/main" id="{140507BF-5397-834B-E1BC-424FB8341144}"/>
              </a:ext>
            </a:extLst>
          </p:cNvPr>
          <p:cNvSpPr/>
          <p:nvPr/>
        </p:nvSpPr>
        <p:spPr>
          <a:xfrm>
            <a:off x="6150111" y="5031470"/>
            <a:ext cx="548640" cy="27432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a:t>
            </a:r>
          </a:p>
        </p:txBody>
      </p:sp>
      <p:sp>
        <p:nvSpPr>
          <p:cNvPr id="15" name="Rectangle 14">
            <a:extLst>
              <a:ext uri="{FF2B5EF4-FFF2-40B4-BE49-F238E27FC236}">
                <a16:creationId xmlns:a16="http://schemas.microsoft.com/office/drawing/2014/main" id="{DAB75FDF-A0BE-0202-D8BC-99C0671EE154}"/>
              </a:ext>
            </a:extLst>
          </p:cNvPr>
          <p:cNvSpPr/>
          <p:nvPr/>
        </p:nvSpPr>
        <p:spPr>
          <a:xfrm>
            <a:off x="6766310" y="5907211"/>
            <a:ext cx="548640" cy="27432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16" name="Rectangle 15">
            <a:extLst>
              <a:ext uri="{FF2B5EF4-FFF2-40B4-BE49-F238E27FC236}">
                <a16:creationId xmlns:a16="http://schemas.microsoft.com/office/drawing/2014/main" id="{E3689C16-0ABC-A61B-18E4-EACE35EB8683}"/>
              </a:ext>
            </a:extLst>
          </p:cNvPr>
          <p:cNvSpPr/>
          <p:nvPr/>
        </p:nvSpPr>
        <p:spPr>
          <a:xfrm>
            <a:off x="8331939" y="5194839"/>
            <a:ext cx="754187" cy="33542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0.467</a:t>
            </a:r>
          </a:p>
        </p:txBody>
      </p:sp>
      <p:cxnSp>
        <p:nvCxnSpPr>
          <p:cNvPr id="17" name="Straight Arrow Connector 16">
            <a:extLst>
              <a:ext uri="{FF2B5EF4-FFF2-40B4-BE49-F238E27FC236}">
                <a16:creationId xmlns:a16="http://schemas.microsoft.com/office/drawing/2014/main" id="{71048FC4-7DC4-FCA3-3617-C118756BD838}"/>
              </a:ext>
            </a:extLst>
          </p:cNvPr>
          <p:cNvCxnSpPr>
            <a:stCxn id="10" idx="3"/>
            <a:endCxn id="7" idx="2"/>
          </p:cNvCxnSpPr>
          <p:nvPr/>
        </p:nvCxnSpPr>
        <p:spPr>
          <a:xfrm>
            <a:off x="4313308" y="4427819"/>
            <a:ext cx="999471" cy="153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1D9251-67F2-7F6D-4C81-B9114C4B8580}"/>
              </a:ext>
            </a:extLst>
          </p:cNvPr>
          <p:cNvCxnSpPr>
            <a:stCxn id="11" idx="3"/>
            <a:endCxn id="6" idx="2"/>
          </p:cNvCxnSpPr>
          <p:nvPr/>
        </p:nvCxnSpPr>
        <p:spPr>
          <a:xfrm>
            <a:off x="4264113" y="5225394"/>
            <a:ext cx="1048666" cy="118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7CAD6B-7497-80A9-8AC6-FCDD411F8A27}"/>
              </a:ext>
            </a:extLst>
          </p:cNvPr>
          <p:cNvCxnSpPr>
            <a:stCxn id="12" idx="3"/>
            <a:endCxn id="8" idx="2"/>
          </p:cNvCxnSpPr>
          <p:nvPr/>
        </p:nvCxnSpPr>
        <p:spPr>
          <a:xfrm>
            <a:off x="4264113" y="6011974"/>
            <a:ext cx="1048666" cy="121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E5E362-4087-381B-F1C2-E9833126C05F}"/>
              </a:ext>
            </a:extLst>
          </p:cNvPr>
          <p:cNvCxnSpPr>
            <a:stCxn id="7" idx="6"/>
            <a:endCxn id="9" idx="1"/>
          </p:cNvCxnSpPr>
          <p:nvPr/>
        </p:nvCxnSpPr>
        <p:spPr>
          <a:xfrm>
            <a:off x="5952859" y="4581645"/>
            <a:ext cx="1620961" cy="542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23C891D-9637-EB93-E5EA-57E6F0097611}"/>
              </a:ext>
            </a:extLst>
          </p:cNvPr>
          <p:cNvCxnSpPr>
            <a:stCxn id="6" idx="6"/>
            <a:endCxn id="9" idx="2"/>
          </p:cNvCxnSpPr>
          <p:nvPr/>
        </p:nvCxnSpPr>
        <p:spPr>
          <a:xfrm>
            <a:off x="5952859" y="5343566"/>
            <a:ext cx="1520528" cy="22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4C166E-2439-6731-5741-3412E271C006}"/>
              </a:ext>
            </a:extLst>
          </p:cNvPr>
          <p:cNvCxnSpPr>
            <a:stCxn id="8" idx="6"/>
            <a:endCxn id="9" idx="3"/>
          </p:cNvCxnSpPr>
          <p:nvPr/>
        </p:nvCxnSpPr>
        <p:spPr>
          <a:xfrm flipV="1">
            <a:off x="5952859" y="5608893"/>
            <a:ext cx="1620961" cy="52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60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fade">
                                      <p:cBhvr>
                                        <p:cTn id="31" dur="500"/>
                                        <p:tgtEl>
                                          <p:spTgt spid="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fade">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fade">
                                      <p:cBhvr>
                                        <p:cTn id="41" dur="500"/>
                                        <p:tgtEl>
                                          <p:spTgt spid="2">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
                                            <p:txEl>
                                              <p:pRg st="3" end="3"/>
                                            </p:txEl>
                                          </p:spTgt>
                                        </p:tgtEl>
                                        <p:attrNameLst>
                                          <p:attrName>style.visibility</p:attrName>
                                        </p:attrNameLst>
                                      </p:cBhvr>
                                      <p:to>
                                        <p:strVal val="visible"/>
                                      </p:to>
                                    </p:set>
                                    <p:animEffect transition="in" filter="fade">
                                      <p:cBhvr>
                                        <p:cTn id="46" dur="500"/>
                                        <p:tgtEl>
                                          <p:spTgt spid="2">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animEffect transition="in" filter="fade">
                                      <p:cBhvr>
                                        <p:cTn id="51" dur="500"/>
                                        <p:tgtEl>
                                          <p:spTgt spid="2">
                                            <p:txEl>
                                              <p:pRg st="5" end="5"/>
                                            </p:txEl>
                                          </p:spTgt>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randombar(horizontal)">
                                      <p:cBhvr>
                                        <p:cTn id="60" dur="500"/>
                                        <p:tgtEl>
                                          <p:spTgt spid="6"/>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randombar(horizontal)">
                                      <p:cBhvr>
                                        <p:cTn id="63" dur="500"/>
                                        <p:tgtEl>
                                          <p:spTgt spid="7"/>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randombar(horizontal)">
                                      <p:cBhvr>
                                        <p:cTn id="66" dur="500"/>
                                        <p:tgtEl>
                                          <p:spTgt spid="8"/>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randombar(horizontal)">
                                      <p:cBhvr>
                                        <p:cTn id="69" dur="500"/>
                                        <p:tgtEl>
                                          <p:spTgt spid="9"/>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randombar(horizontal)">
                                      <p:cBhvr>
                                        <p:cTn id="72" dur="500"/>
                                        <p:tgtEl>
                                          <p:spTgt spid="10"/>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randombar(horizontal)">
                                      <p:cBhvr>
                                        <p:cTn id="75" dur="500"/>
                                        <p:tgtEl>
                                          <p:spTgt spid="11"/>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randombar(horizontal)">
                                      <p:cBhvr>
                                        <p:cTn id="78" dur="500"/>
                                        <p:tgtEl>
                                          <p:spTgt spid="12"/>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randombar(horizontal)">
                                      <p:cBhvr>
                                        <p:cTn id="81" dur="500"/>
                                        <p:tgtEl>
                                          <p:spTgt spid="13"/>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randombar(horizontal)">
                                      <p:cBhvr>
                                        <p:cTn id="84" dur="500"/>
                                        <p:tgtEl>
                                          <p:spTgt spid="14"/>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randombar(horizontal)">
                                      <p:cBhvr>
                                        <p:cTn id="87" dur="500"/>
                                        <p:tgtEl>
                                          <p:spTgt spid="15"/>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randombar(horizontal)">
                                      <p:cBhvr>
                                        <p:cTn id="90" dur="500"/>
                                        <p:tgtEl>
                                          <p:spTgt spid="16"/>
                                        </p:tgtEl>
                                      </p:cBhvr>
                                    </p:animEffect>
                                  </p:childTnLst>
                                </p:cTn>
                              </p:par>
                              <p:par>
                                <p:cTn id="91" presetID="14" presetClass="entr" presetSubtype="10" fill="hold"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randombar(horizontal)">
                                      <p:cBhvr>
                                        <p:cTn id="93" dur="500"/>
                                        <p:tgtEl>
                                          <p:spTgt spid="17"/>
                                        </p:tgtEl>
                                      </p:cBhvr>
                                    </p:animEffect>
                                  </p:childTnLst>
                                </p:cTn>
                              </p:par>
                              <p:par>
                                <p:cTn id="94" presetID="14" presetClass="entr" presetSubtype="1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randombar(horizontal)">
                                      <p:cBhvr>
                                        <p:cTn id="96" dur="500"/>
                                        <p:tgtEl>
                                          <p:spTgt spid="18"/>
                                        </p:tgtEl>
                                      </p:cBhvr>
                                    </p:animEffect>
                                  </p:childTnLst>
                                </p:cTn>
                              </p:par>
                              <p:par>
                                <p:cTn id="97" presetID="14" presetClass="entr" presetSubtype="10" fill="hold" nodeType="with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randombar(horizontal)">
                                      <p:cBhvr>
                                        <p:cTn id="99" dur="500"/>
                                        <p:tgtEl>
                                          <p:spTgt spid="19"/>
                                        </p:tgtEl>
                                      </p:cBhvr>
                                    </p:animEffect>
                                  </p:childTnLst>
                                </p:cTn>
                              </p:par>
                              <p:par>
                                <p:cTn id="100" presetID="14" presetClass="entr" presetSubtype="10" fill="hold"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randombar(horizontal)">
                                      <p:cBhvr>
                                        <p:cTn id="102" dur="500"/>
                                        <p:tgtEl>
                                          <p:spTgt spid="20"/>
                                        </p:tgtEl>
                                      </p:cBhvr>
                                    </p:animEffect>
                                  </p:childTnLst>
                                </p:cTn>
                              </p:par>
                              <p:par>
                                <p:cTn id="103" presetID="14" presetClass="entr" presetSubtype="10" fill="hold"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randombar(horizontal)">
                                      <p:cBhvr>
                                        <p:cTn id="105" dur="500"/>
                                        <p:tgtEl>
                                          <p:spTgt spid="21"/>
                                        </p:tgtEl>
                                      </p:cBhvr>
                                    </p:animEffect>
                                  </p:childTnLst>
                                </p:cTn>
                              </p:par>
                              <p:par>
                                <p:cTn id="106" presetID="14" presetClass="entr" presetSubtype="10" fill="hold"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randombar(horizontal)">
                                      <p:cBhvr>
                                        <p:cTn id="10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C43EE-F893-5CE2-E439-5B358D1316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BC40F7-591C-FEF9-D074-1ADA5EC614F4}"/>
              </a:ext>
            </a:extLst>
          </p:cNvPr>
          <p:cNvSpPr>
            <a:spLocks noGrp="1"/>
          </p:cNvSpPr>
          <p:nvPr>
            <p:ph type="title"/>
          </p:nvPr>
        </p:nvSpPr>
        <p:spPr>
          <a:xfrm>
            <a:off x="0" y="1"/>
            <a:ext cx="12192000" cy="711200"/>
          </a:xfrm>
        </p:spPr>
        <p:txBody>
          <a:bodyPr>
            <a:normAutofit/>
          </a:bodyPr>
          <a:lstStyle/>
          <a:p>
            <a:r>
              <a:rPr lang="en-US" dirty="0"/>
              <a:t>Applications of ANN</a:t>
            </a:r>
          </a:p>
        </p:txBody>
      </p:sp>
      <p:sp>
        <p:nvSpPr>
          <p:cNvPr id="5" name="Content Placeholder 4">
            <a:extLst>
              <a:ext uri="{FF2B5EF4-FFF2-40B4-BE49-F238E27FC236}">
                <a16:creationId xmlns:a16="http://schemas.microsoft.com/office/drawing/2014/main" id="{52C0F7BE-5199-D95F-CB3E-E83630A07EAD}"/>
              </a:ext>
            </a:extLst>
          </p:cNvPr>
          <p:cNvSpPr>
            <a:spLocks noGrp="1"/>
          </p:cNvSpPr>
          <p:nvPr>
            <p:ph idx="1"/>
          </p:nvPr>
        </p:nvSpPr>
        <p:spPr>
          <a:xfrm>
            <a:off x="131180" y="863444"/>
            <a:ext cx="11929641" cy="5590565"/>
          </a:xfrm>
        </p:spPr>
        <p:txBody>
          <a:bodyPr/>
          <a:lstStyle/>
          <a:p>
            <a:pPr marL="457200" indent="-457200">
              <a:buFont typeface="+mj-lt"/>
              <a:buAutoNum type="arabicPeriod"/>
            </a:pPr>
            <a:r>
              <a:rPr lang="en-US" b="1" dirty="0"/>
              <a:t>Image Processing and Character recognition</a:t>
            </a:r>
            <a:r>
              <a:rPr lang="en-US" dirty="0"/>
              <a:t>: </a:t>
            </a:r>
          </a:p>
          <a:p>
            <a:pPr marL="265113" lvl="1" indent="-265113">
              <a:spcBef>
                <a:spcPts val="1000"/>
              </a:spcBef>
              <a:buFont typeface="Wingdings 3" panose="05040102010807070707" pitchFamily="18" charset="2"/>
              <a:buChar char=""/>
            </a:pPr>
            <a:r>
              <a:rPr lang="en-US" sz="2400" dirty="0"/>
              <a:t>ANN has an ability to take in a lot of inputs, process them to infer hidden as well as complex, non-linear relationships, ANNs are playing a big role in image and character recognition. </a:t>
            </a:r>
          </a:p>
          <a:p>
            <a:pPr marL="265113" lvl="1" indent="-265113">
              <a:spcBef>
                <a:spcPts val="1000"/>
              </a:spcBef>
              <a:buFont typeface="Wingdings 3" panose="05040102010807070707" pitchFamily="18" charset="2"/>
              <a:buChar char=""/>
            </a:pPr>
            <a:r>
              <a:rPr lang="en-US" sz="2400" dirty="0"/>
              <a:t>Character recognition like handwriting has lot of applications in fraud detection (e.g. bank fraud) and even national security assessments. </a:t>
            </a:r>
          </a:p>
          <a:p>
            <a:pPr marL="265113" lvl="1" indent="-265113">
              <a:spcBef>
                <a:spcPts val="1000"/>
              </a:spcBef>
              <a:buFont typeface="Wingdings 3" panose="05040102010807070707" pitchFamily="18" charset="2"/>
              <a:buChar char=""/>
            </a:pPr>
            <a:r>
              <a:rPr lang="en-US" sz="2400" dirty="0"/>
              <a:t>Image recognition is an ever-growing field with widespread applications from facial recognition in social media, cancer detention in medicine to satellite imagery processing for agricultural and defense usage. </a:t>
            </a:r>
          </a:p>
          <a:p>
            <a:endParaRPr lang="en-US" dirty="0"/>
          </a:p>
        </p:txBody>
      </p:sp>
      <p:pic>
        <p:nvPicPr>
          <p:cNvPr id="2" name="Picture 1">
            <a:extLst>
              <a:ext uri="{FF2B5EF4-FFF2-40B4-BE49-F238E27FC236}">
                <a16:creationId xmlns:a16="http://schemas.microsoft.com/office/drawing/2014/main" id="{B133A79B-4648-9C0C-D67B-07EB3AAC03B8}"/>
              </a:ext>
            </a:extLst>
          </p:cNvPr>
          <p:cNvPicPr>
            <a:picLocks noChangeAspect="1"/>
          </p:cNvPicPr>
          <p:nvPr/>
        </p:nvPicPr>
        <p:blipFill>
          <a:blip r:embed="rId2"/>
          <a:stretch>
            <a:fillRect/>
          </a:stretch>
        </p:blipFill>
        <p:spPr>
          <a:xfrm>
            <a:off x="894265" y="4030246"/>
            <a:ext cx="3777097" cy="1510839"/>
          </a:xfrm>
          <a:prstGeom prst="rect">
            <a:avLst/>
          </a:prstGeom>
        </p:spPr>
      </p:pic>
      <p:pic>
        <p:nvPicPr>
          <p:cNvPr id="3" name="Picture 2">
            <a:extLst>
              <a:ext uri="{FF2B5EF4-FFF2-40B4-BE49-F238E27FC236}">
                <a16:creationId xmlns:a16="http://schemas.microsoft.com/office/drawing/2014/main" id="{B7C4C4A7-D361-4453-5733-8B442C77A997}"/>
              </a:ext>
            </a:extLst>
          </p:cNvPr>
          <p:cNvPicPr>
            <a:picLocks noChangeAspect="1"/>
          </p:cNvPicPr>
          <p:nvPr/>
        </p:nvPicPr>
        <p:blipFill rotWithShape="1">
          <a:blip r:embed="rId3"/>
          <a:srcRect l="9633" t="-1592" r="8832" b="1"/>
          <a:stretch/>
        </p:blipFill>
        <p:spPr>
          <a:xfrm>
            <a:off x="5801999" y="3823447"/>
            <a:ext cx="3844636" cy="2554004"/>
          </a:xfrm>
          <a:prstGeom prst="rect">
            <a:avLst/>
          </a:prstGeom>
        </p:spPr>
      </p:pic>
    </p:spTree>
    <p:extLst>
      <p:ext uri="{BB962C8B-B14F-4D97-AF65-F5344CB8AC3E}">
        <p14:creationId xmlns:p14="http://schemas.microsoft.com/office/powerpoint/2010/main" val="13458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6D7F2-A7E7-3433-0846-1F23AABD2E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0DD58D-5CBB-14A6-2BCA-FA18F63DFC71}"/>
              </a:ext>
            </a:extLst>
          </p:cNvPr>
          <p:cNvSpPr>
            <a:spLocks noGrp="1"/>
          </p:cNvSpPr>
          <p:nvPr>
            <p:ph type="title"/>
          </p:nvPr>
        </p:nvSpPr>
        <p:spPr>
          <a:xfrm>
            <a:off x="0" y="1"/>
            <a:ext cx="12192000" cy="711200"/>
          </a:xfrm>
        </p:spPr>
        <p:txBody>
          <a:bodyPr>
            <a:normAutofit/>
          </a:bodyPr>
          <a:lstStyle/>
          <a:p>
            <a:r>
              <a:rPr lang="en-IN" dirty="0"/>
              <a:t>ML System</a:t>
            </a:r>
            <a:endParaRPr lang="en-US" dirty="0"/>
          </a:p>
        </p:txBody>
      </p:sp>
      <p:sp>
        <p:nvSpPr>
          <p:cNvPr id="6" name="Rectangle 5">
            <a:extLst>
              <a:ext uri="{FF2B5EF4-FFF2-40B4-BE49-F238E27FC236}">
                <a16:creationId xmlns:a16="http://schemas.microsoft.com/office/drawing/2014/main" id="{A4FDABBD-FE6C-1CA1-B3E9-FBC4BEC90445}"/>
              </a:ext>
            </a:extLst>
          </p:cNvPr>
          <p:cNvSpPr/>
          <p:nvPr/>
        </p:nvSpPr>
        <p:spPr>
          <a:xfrm>
            <a:off x="812800" y="1535289"/>
            <a:ext cx="1456267" cy="541867"/>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E9AD4744-0DBC-3CF6-BB15-BB2D6003CD1A}"/>
              </a:ext>
            </a:extLst>
          </p:cNvPr>
          <p:cNvSpPr/>
          <p:nvPr/>
        </p:nvSpPr>
        <p:spPr>
          <a:xfrm>
            <a:off x="812800" y="2901244"/>
            <a:ext cx="1456267" cy="54186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Program</a:t>
            </a:r>
          </a:p>
        </p:txBody>
      </p:sp>
      <p:sp>
        <p:nvSpPr>
          <p:cNvPr id="8" name="Rectangle 7">
            <a:extLst>
              <a:ext uri="{FF2B5EF4-FFF2-40B4-BE49-F238E27FC236}">
                <a16:creationId xmlns:a16="http://schemas.microsoft.com/office/drawing/2014/main" id="{DF35B721-C895-763E-8E9F-CFAC5C01C4D9}"/>
              </a:ext>
            </a:extLst>
          </p:cNvPr>
          <p:cNvSpPr/>
          <p:nvPr/>
        </p:nvSpPr>
        <p:spPr>
          <a:xfrm>
            <a:off x="6096000" y="2229556"/>
            <a:ext cx="1456267" cy="541867"/>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9" name="Elbow Connector 8">
            <a:extLst>
              <a:ext uri="{FF2B5EF4-FFF2-40B4-BE49-F238E27FC236}">
                <a16:creationId xmlns:a16="http://schemas.microsoft.com/office/drawing/2014/main" id="{BAA5BD81-6FD7-CA5A-6B45-DF3D6E09D111}"/>
              </a:ext>
            </a:extLst>
          </p:cNvPr>
          <p:cNvCxnSpPr>
            <a:cxnSpLocks/>
            <a:stCxn id="6" idx="3"/>
          </p:cNvCxnSpPr>
          <p:nvPr/>
        </p:nvCxnSpPr>
        <p:spPr>
          <a:xfrm>
            <a:off x="2269067" y="1806223"/>
            <a:ext cx="931333" cy="6942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75D41C82-1305-6534-3620-B0B6415AD164}"/>
              </a:ext>
            </a:extLst>
          </p:cNvPr>
          <p:cNvCxnSpPr>
            <a:cxnSpLocks/>
          </p:cNvCxnSpPr>
          <p:nvPr/>
        </p:nvCxnSpPr>
        <p:spPr>
          <a:xfrm flipV="1">
            <a:off x="2269067" y="2500490"/>
            <a:ext cx="931333" cy="6942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453CC58-4E75-3FBC-F687-B621A3F24234}"/>
              </a:ext>
            </a:extLst>
          </p:cNvPr>
          <p:cNvCxnSpPr>
            <a:cxnSpLocks/>
            <a:endCxn id="8" idx="1"/>
          </p:cNvCxnSpPr>
          <p:nvPr/>
        </p:nvCxnSpPr>
        <p:spPr>
          <a:xfrm>
            <a:off x="4368800" y="2500490"/>
            <a:ext cx="172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09A6956-9E1B-76C4-C62F-B7CED458A8FD}"/>
              </a:ext>
            </a:extLst>
          </p:cNvPr>
          <p:cNvSpPr/>
          <p:nvPr/>
        </p:nvSpPr>
        <p:spPr>
          <a:xfrm>
            <a:off x="812800" y="4267199"/>
            <a:ext cx="1456267" cy="541867"/>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13" name="Rectangle 12">
            <a:extLst>
              <a:ext uri="{FF2B5EF4-FFF2-40B4-BE49-F238E27FC236}">
                <a16:creationId xmlns:a16="http://schemas.microsoft.com/office/drawing/2014/main" id="{350A3730-58E3-2384-B1AF-C60B2B14A1DE}"/>
              </a:ext>
            </a:extLst>
          </p:cNvPr>
          <p:cNvSpPr/>
          <p:nvPr/>
        </p:nvSpPr>
        <p:spPr>
          <a:xfrm>
            <a:off x="812800" y="5633154"/>
            <a:ext cx="1456267" cy="541867"/>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2" name="Rectangle 21">
            <a:extLst>
              <a:ext uri="{FF2B5EF4-FFF2-40B4-BE49-F238E27FC236}">
                <a16:creationId xmlns:a16="http://schemas.microsoft.com/office/drawing/2014/main" id="{6E15CFE8-2EC7-4A6D-B36A-5A460DE60AD2}"/>
              </a:ext>
            </a:extLst>
          </p:cNvPr>
          <p:cNvSpPr/>
          <p:nvPr/>
        </p:nvSpPr>
        <p:spPr>
          <a:xfrm>
            <a:off x="6096000" y="4961466"/>
            <a:ext cx="1456267" cy="54186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Program</a:t>
            </a:r>
          </a:p>
        </p:txBody>
      </p:sp>
      <p:cxnSp>
        <p:nvCxnSpPr>
          <p:cNvPr id="23" name="Elbow Connector 17">
            <a:extLst>
              <a:ext uri="{FF2B5EF4-FFF2-40B4-BE49-F238E27FC236}">
                <a16:creationId xmlns:a16="http://schemas.microsoft.com/office/drawing/2014/main" id="{749A78A6-AC2C-085D-C357-6616290A91FE}"/>
              </a:ext>
            </a:extLst>
          </p:cNvPr>
          <p:cNvCxnSpPr>
            <a:cxnSpLocks/>
            <a:stCxn id="12" idx="3"/>
          </p:cNvCxnSpPr>
          <p:nvPr/>
        </p:nvCxnSpPr>
        <p:spPr>
          <a:xfrm>
            <a:off x="2269067" y="4538133"/>
            <a:ext cx="931333" cy="6942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18">
            <a:extLst>
              <a:ext uri="{FF2B5EF4-FFF2-40B4-BE49-F238E27FC236}">
                <a16:creationId xmlns:a16="http://schemas.microsoft.com/office/drawing/2014/main" id="{FB2E593F-5475-F148-B19A-45831BF1C974}"/>
              </a:ext>
            </a:extLst>
          </p:cNvPr>
          <p:cNvCxnSpPr>
            <a:cxnSpLocks/>
          </p:cNvCxnSpPr>
          <p:nvPr/>
        </p:nvCxnSpPr>
        <p:spPr>
          <a:xfrm flipV="1">
            <a:off x="2269067" y="5232400"/>
            <a:ext cx="931333" cy="6942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CC621A-42CD-8BCB-EB57-1A1739C0CCBE}"/>
              </a:ext>
            </a:extLst>
          </p:cNvPr>
          <p:cNvCxnSpPr>
            <a:cxnSpLocks/>
            <a:endCxn id="22" idx="1"/>
          </p:cNvCxnSpPr>
          <p:nvPr/>
        </p:nvCxnSpPr>
        <p:spPr>
          <a:xfrm>
            <a:off x="4368800" y="5232399"/>
            <a:ext cx="17272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Monitor">
            <a:extLst>
              <a:ext uri="{FF2B5EF4-FFF2-40B4-BE49-F238E27FC236}">
                <a16:creationId xmlns:a16="http://schemas.microsoft.com/office/drawing/2014/main" id="{9167BB37-446F-F841-B51D-40FDBF88E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5978" y="1851379"/>
            <a:ext cx="1456266" cy="1456266"/>
          </a:xfrm>
          <a:prstGeom prst="rect">
            <a:avLst/>
          </a:prstGeom>
        </p:spPr>
      </p:pic>
      <p:pic>
        <p:nvPicPr>
          <p:cNvPr id="27" name="Graphic 26" descr="Monitor">
            <a:extLst>
              <a:ext uri="{FF2B5EF4-FFF2-40B4-BE49-F238E27FC236}">
                <a16:creationId xmlns:a16="http://schemas.microsoft.com/office/drawing/2014/main" id="{2C1E55D1-7732-89DD-1A78-B2C0B2291C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8800" y="4504266"/>
            <a:ext cx="1456266" cy="1456266"/>
          </a:xfrm>
          <a:prstGeom prst="rect">
            <a:avLst/>
          </a:prstGeom>
        </p:spPr>
      </p:pic>
      <p:sp>
        <p:nvSpPr>
          <p:cNvPr id="28" name="TextBox 27">
            <a:extLst>
              <a:ext uri="{FF2B5EF4-FFF2-40B4-BE49-F238E27FC236}">
                <a16:creationId xmlns:a16="http://schemas.microsoft.com/office/drawing/2014/main" id="{B445BA95-3775-21D7-1344-8583A0745335}"/>
              </a:ext>
            </a:extLst>
          </p:cNvPr>
          <p:cNvSpPr txBox="1"/>
          <p:nvPr/>
        </p:nvSpPr>
        <p:spPr>
          <a:xfrm>
            <a:off x="3291261" y="2315823"/>
            <a:ext cx="1077539" cy="369332"/>
          </a:xfrm>
          <a:prstGeom prst="rect">
            <a:avLst/>
          </a:prstGeom>
          <a:noFill/>
        </p:spPr>
        <p:txBody>
          <a:bodyPr wrap="none" rtlCol="0">
            <a:spAutoFit/>
          </a:bodyPr>
          <a:lstStyle/>
          <a:p>
            <a:r>
              <a:rPr lang="en-US" dirty="0"/>
              <a:t>Computer</a:t>
            </a:r>
          </a:p>
        </p:txBody>
      </p:sp>
      <p:sp>
        <p:nvSpPr>
          <p:cNvPr id="29" name="TextBox 28">
            <a:extLst>
              <a:ext uri="{FF2B5EF4-FFF2-40B4-BE49-F238E27FC236}">
                <a16:creationId xmlns:a16="http://schemas.microsoft.com/office/drawing/2014/main" id="{249B5FCB-FFDE-D744-B8A7-5A472CE701F7}"/>
              </a:ext>
            </a:extLst>
          </p:cNvPr>
          <p:cNvSpPr txBox="1"/>
          <p:nvPr/>
        </p:nvSpPr>
        <p:spPr>
          <a:xfrm>
            <a:off x="3276874" y="4989688"/>
            <a:ext cx="1077539" cy="369332"/>
          </a:xfrm>
          <a:prstGeom prst="rect">
            <a:avLst/>
          </a:prstGeom>
          <a:noFill/>
        </p:spPr>
        <p:txBody>
          <a:bodyPr wrap="none" rtlCol="0">
            <a:spAutoFit/>
          </a:bodyPr>
          <a:lstStyle/>
          <a:p>
            <a:r>
              <a:rPr lang="en-US" dirty="0"/>
              <a:t>Computer</a:t>
            </a:r>
          </a:p>
        </p:txBody>
      </p:sp>
      <p:sp>
        <p:nvSpPr>
          <p:cNvPr id="31" name="Rectangle 30">
            <a:extLst>
              <a:ext uri="{FF2B5EF4-FFF2-40B4-BE49-F238E27FC236}">
                <a16:creationId xmlns:a16="http://schemas.microsoft.com/office/drawing/2014/main" id="{B7ACBE59-3BA9-338F-776D-24C77D7CAD1B}"/>
              </a:ext>
            </a:extLst>
          </p:cNvPr>
          <p:cNvSpPr/>
          <p:nvPr/>
        </p:nvSpPr>
        <p:spPr>
          <a:xfrm>
            <a:off x="7974189" y="2171349"/>
            <a:ext cx="3310425" cy="658280"/>
          </a:xfrm>
          <a:prstGeom prst="rect">
            <a:avLst/>
          </a:prstGeom>
          <a:gradFill>
            <a:gsLst>
              <a:gs pos="0">
                <a:srgbClr val="1D3064"/>
              </a:gs>
              <a:gs pos="50000">
                <a:srgbClr val="1D3064"/>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2400" dirty="0"/>
              <a:t>Traditional Programing </a:t>
            </a:r>
          </a:p>
        </p:txBody>
      </p:sp>
      <p:sp>
        <p:nvSpPr>
          <p:cNvPr id="32" name="Rectangle 31">
            <a:extLst>
              <a:ext uri="{FF2B5EF4-FFF2-40B4-BE49-F238E27FC236}">
                <a16:creationId xmlns:a16="http://schemas.microsoft.com/office/drawing/2014/main" id="{79AD8B36-BECE-EF17-BAFD-8DEE06A0EE0B}"/>
              </a:ext>
            </a:extLst>
          </p:cNvPr>
          <p:cNvSpPr/>
          <p:nvPr/>
        </p:nvSpPr>
        <p:spPr>
          <a:xfrm>
            <a:off x="7974190" y="4885266"/>
            <a:ext cx="3310425" cy="658280"/>
          </a:xfrm>
          <a:prstGeom prst="rect">
            <a:avLst/>
          </a:prstGeom>
          <a:gradFill>
            <a:gsLst>
              <a:gs pos="0">
                <a:srgbClr val="1D3064"/>
              </a:gs>
              <a:gs pos="50000">
                <a:srgbClr val="1D3064"/>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sz="2400" dirty="0"/>
              <a:t>Machine Learning</a:t>
            </a:r>
          </a:p>
        </p:txBody>
      </p:sp>
    </p:spTree>
    <p:extLst>
      <p:ext uri="{BB962C8B-B14F-4D97-AF65-F5344CB8AC3E}">
        <p14:creationId xmlns:p14="http://schemas.microsoft.com/office/powerpoint/2010/main" val="367001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P spid="22" grpId="0" animBg="1"/>
      <p:bldP spid="28" grpId="0"/>
      <p:bldP spid="29" grpId="0"/>
      <p:bldP spid="31" grpId="0" animBg="1"/>
      <p:bldP spid="3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BA5ED-A9DD-E8DC-990C-28C8B9E3DE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C7B6E2-0AF4-F226-AB78-334E7512514A}"/>
              </a:ext>
            </a:extLst>
          </p:cNvPr>
          <p:cNvSpPr>
            <a:spLocks noGrp="1"/>
          </p:cNvSpPr>
          <p:nvPr>
            <p:ph type="title"/>
          </p:nvPr>
        </p:nvSpPr>
        <p:spPr>
          <a:xfrm>
            <a:off x="0" y="1"/>
            <a:ext cx="12192000" cy="711200"/>
          </a:xfrm>
        </p:spPr>
        <p:txBody>
          <a:bodyPr>
            <a:normAutofit/>
          </a:bodyPr>
          <a:lstStyle/>
          <a:p>
            <a:r>
              <a:rPr lang="en-US" dirty="0"/>
              <a:t>Applications of ANN</a:t>
            </a:r>
          </a:p>
        </p:txBody>
      </p:sp>
      <p:sp>
        <p:nvSpPr>
          <p:cNvPr id="5" name="Content Placeholder 4">
            <a:extLst>
              <a:ext uri="{FF2B5EF4-FFF2-40B4-BE49-F238E27FC236}">
                <a16:creationId xmlns:a16="http://schemas.microsoft.com/office/drawing/2014/main" id="{546D1100-DE84-F77A-F17D-C2777257E18F}"/>
              </a:ext>
            </a:extLst>
          </p:cNvPr>
          <p:cNvSpPr>
            <a:spLocks noGrp="1"/>
          </p:cNvSpPr>
          <p:nvPr>
            <p:ph idx="1"/>
          </p:nvPr>
        </p:nvSpPr>
        <p:spPr>
          <a:xfrm>
            <a:off x="131180" y="863444"/>
            <a:ext cx="11929641" cy="5590565"/>
          </a:xfrm>
        </p:spPr>
        <p:txBody>
          <a:bodyPr/>
          <a:lstStyle/>
          <a:p>
            <a:pPr marL="457200" indent="-457200">
              <a:buFont typeface="+mj-lt"/>
              <a:buAutoNum type="arabicPeriod" startAt="2"/>
            </a:pPr>
            <a:r>
              <a:rPr lang="en-US" b="1" dirty="0"/>
              <a:t>Forecasting:</a:t>
            </a:r>
            <a:r>
              <a:rPr lang="en-US" dirty="0"/>
              <a:t> </a:t>
            </a:r>
          </a:p>
          <a:p>
            <a:pPr marL="265113" lvl="1" indent="-265113">
              <a:spcBef>
                <a:spcPts val="1000"/>
              </a:spcBef>
              <a:buFont typeface="Wingdings 3" panose="05040102010807070707" pitchFamily="18" charset="2"/>
              <a:buChar char=""/>
            </a:pPr>
            <a:r>
              <a:rPr lang="en-US" sz="2400" dirty="0"/>
              <a:t>Forecasting is required extensively in everyday business decisions (e.g. sales, financial allocation between products, capacity utilization), in economic and monetary policy, in finance and stock market. </a:t>
            </a:r>
          </a:p>
          <a:p>
            <a:pPr marL="265113" lvl="1" indent="-265113">
              <a:spcBef>
                <a:spcPts val="1000"/>
              </a:spcBef>
              <a:buFont typeface="Wingdings 3" panose="05040102010807070707" pitchFamily="18" charset="2"/>
              <a:buChar char=""/>
            </a:pPr>
            <a:r>
              <a:rPr lang="en-US" sz="2400" dirty="0"/>
              <a:t>More often, forecasting problems are complex, for example, predicting stock prices is a complex problem with a lot of underlying factors.</a:t>
            </a:r>
          </a:p>
          <a:p>
            <a:endParaRPr lang="en-US" dirty="0"/>
          </a:p>
        </p:txBody>
      </p:sp>
      <p:pic>
        <p:nvPicPr>
          <p:cNvPr id="2" name="Picture 1">
            <a:extLst>
              <a:ext uri="{FF2B5EF4-FFF2-40B4-BE49-F238E27FC236}">
                <a16:creationId xmlns:a16="http://schemas.microsoft.com/office/drawing/2014/main" id="{5FA5861B-A48D-D96C-28C0-9FC5DEC41AB4}"/>
              </a:ext>
            </a:extLst>
          </p:cNvPr>
          <p:cNvPicPr>
            <a:picLocks noChangeAspect="1"/>
          </p:cNvPicPr>
          <p:nvPr/>
        </p:nvPicPr>
        <p:blipFill>
          <a:blip r:embed="rId2"/>
          <a:stretch>
            <a:fillRect/>
          </a:stretch>
        </p:blipFill>
        <p:spPr>
          <a:xfrm>
            <a:off x="3268706" y="3429000"/>
            <a:ext cx="4976092" cy="2799052"/>
          </a:xfrm>
          <a:prstGeom prst="rect">
            <a:avLst/>
          </a:prstGeom>
        </p:spPr>
      </p:pic>
    </p:spTree>
    <p:extLst>
      <p:ext uri="{BB962C8B-B14F-4D97-AF65-F5344CB8AC3E}">
        <p14:creationId xmlns:p14="http://schemas.microsoft.com/office/powerpoint/2010/main" val="422216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3391C-37FF-F49F-A798-2A65958B0A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F5DE4E5-F2BC-9479-27DA-20C9779173FA}"/>
              </a:ext>
            </a:extLst>
          </p:cNvPr>
          <p:cNvSpPr>
            <a:spLocks noGrp="1"/>
          </p:cNvSpPr>
          <p:nvPr>
            <p:ph type="title"/>
          </p:nvPr>
        </p:nvSpPr>
        <p:spPr>
          <a:xfrm>
            <a:off x="0" y="1"/>
            <a:ext cx="12192000" cy="711200"/>
          </a:xfrm>
        </p:spPr>
        <p:txBody>
          <a:bodyPr>
            <a:normAutofit/>
          </a:bodyPr>
          <a:lstStyle/>
          <a:p>
            <a:r>
              <a:rPr lang="en-US" dirty="0"/>
              <a:t>Applications of ANN</a:t>
            </a:r>
          </a:p>
        </p:txBody>
      </p:sp>
      <p:sp>
        <p:nvSpPr>
          <p:cNvPr id="5" name="Content Placeholder 4">
            <a:extLst>
              <a:ext uri="{FF2B5EF4-FFF2-40B4-BE49-F238E27FC236}">
                <a16:creationId xmlns:a16="http://schemas.microsoft.com/office/drawing/2014/main" id="{715B5746-1FF6-7586-3C79-EB53EB63B48C}"/>
              </a:ext>
            </a:extLst>
          </p:cNvPr>
          <p:cNvSpPr>
            <a:spLocks noGrp="1"/>
          </p:cNvSpPr>
          <p:nvPr>
            <p:ph idx="1"/>
          </p:nvPr>
        </p:nvSpPr>
        <p:spPr>
          <a:xfrm>
            <a:off x="131180" y="863444"/>
            <a:ext cx="11929641" cy="5590565"/>
          </a:xfrm>
        </p:spPr>
        <p:txBody>
          <a:bodyPr/>
          <a:lstStyle/>
          <a:p>
            <a:pPr marL="457200" indent="-457200">
              <a:buFont typeface="+mj-lt"/>
              <a:buAutoNum type="arabicPeriod" startAt="3"/>
            </a:pPr>
            <a:r>
              <a:rPr lang="en-US" b="1" dirty="0"/>
              <a:t>Speech Recognition: </a:t>
            </a:r>
          </a:p>
          <a:p>
            <a:pPr marL="265113" lvl="1" indent="-265113">
              <a:spcBef>
                <a:spcPts val="1000"/>
              </a:spcBef>
              <a:buFont typeface="Wingdings 3" panose="05040102010807070707" pitchFamily="18" charset="2"/>
              <a:buChar char=""/>
            </a:pPr>
            <a:r>
              <a:rPr lang="en-US" sz="2400" dirty="0"/>
              <a:t>Speech recognition has many applications, such as home automation, mobile telephony, virtual assistance, hands-free computing, video games, and so on. Neutral networks are widely used in this area. </a:t>
            </a:r>
          </a:p>
          <a:p>
            <a:pPr marL="265113" lvl="1" indent="-265113">
              <a:spcBef>
                <a:spcPts val="1000"/>
              </a:spcBef>
              <a:buFont typeface="Wingdings 3" panose="05040102010807070707" pitchFamily="18" charset="2"/>
              <a:buChar char=""/>
            </a:pPr>
            <a:r>
              <a:rPr lang="en-US" sz="2400" dirty="0"/>
              <a:t>We can say its a direct example of applications in virtual assistants or chatbots. </a:t>
            </a:r>
          </a:p>
          <a:p>
            <a:pPr marL="265113" lvl="1" indent="-265113">
              <a:spcBef>
                <a:spcPts val="1000"/>
              </a:spcBef>
              <a:buFont typeface="Wingdings 3" panose="05040102010807070707" pitchFamily="18" charset="2"/>
              <a:buChar char=""/>
            </a:pPr>
            <a:r>
              <a:rPr lang="en-US" sz="2400" dirty="0"/>
              <a:t>Nowadays, Google smart home, Alexa, Siri, Google assistance or Cortana are known to most of us.</a:t>
            </a:r>
          </a:p>
          <a:p>
            <a:pPr marL="457200" indent="-457200">
              <a:buFont typeface="+mj-lt"/>
              <a:buAutoNum type="arabicPeriod" startAt="4"/>
            </a:pPr>
            <a:endParaRPr lang="en-US" dirty="0"/>
          </a:p>
          <a:p>
            <a:endParaRPr lang="en-US" dirty="0"/>
          </a:p>
        </p:txBody>
      </p:sp>
      <p:pic>
        <p:nvPicPr>
          <p:cNvPr id="2" name="Picture 1">
            <a:extLst>
              <a:ext uri="{FF2B5EF4-FFF2-40B4-BE49-F238E27FC236}">
                <a16:creationId xmlns:a16="http://schemas.microsoft.com/office/drawing/2014/main" id="{2999B920-4F3D-9CAA-436C-45D84EC293FA}"/>
              </a:ext>
            </a:extLst>
          </p:cNvPr>
          <p:cNvPicPr>
            <a:picLocks noChangeAspect="1"/>
          </p:cNvPicPr>
          <p:nvPr/>
        </p:nvPicPr>
        <p:blipFill>
          <a:blip r:embed="rId2"/>
          <a:stretch>
            <a:fillRect/>
          </a:stretch>
        </p:blipFill>
        <p:spPr>
          <a:xfrm>
            <a:off x="3087460" y="3445469"/>
            <a:ext cx="6017079" cy="3008540"/>
          </a:xfrm>
          <a:prstGeom prst="rect">
            <a:avLst/>
          </a:prstGeom>
        </p:spPr>
      </p:pic>
    </p:spTree>
    <p:extLst>
      <p:ext uri="{BB962C8B-B14F-4D97-AF65-F5344CB8AC3E}">
        <p14:creationId xmlns:p14="http://schemas.microsoft.com/office/powerpoint/2010/main" val="351172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085A8-9687-F080-D49F-2F433FF8ED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22E296B-FD33-AAD4-F746-E898CCB79D02}"/>
              </a:ext>
            </a:extLst>
          </p:cNvPr>
          <p:cNvSpPr>
            <a:spLocks noGrp="1"/>
          </p:cNvSpPr>
          <p:nvPr>
            <p:ph type="title"/>
          </p:nvPr>
        </p:nvSpPr>
        <p:spPr>
          <a:xfrm>
            <a:off x="0" y="1"/>
            <a:ext cx="12192000" cy="711200"/>
          </a:xfrm>
        </p:spPr>
        <p:txBody>
          <a:bodyPr>
            <a:normAutofit/>
          </a:bodyPr>
          <a:lstStyle/>
          <a:p>
            <a:r>
              <a:rPr lang="en-US" dirty="0"/>
              <a:t>Applications of ANN</a:t>
            </a:r>
          </a:p>
        </p:txBody>
      </p:sp>
      <p:sp>
        <p:nvSpPr>
          <p:cNvPr id="5" name="Content Placeholder 4">
            <a:extLst>
              <a:ext uri="{FF2B5EF4-FFF2-40B4-BE49-F238E27FC236}">
                <a16:creationId xmlns:a16="http://schemas.microsoft.com/office/drawing/2014/main" id="{680C20D7-833F-FB4B-90A9-F5BDFBFD2E52}"/>
              </a:ext>
            </a:extLst>
          </p:cNvPr>
          <p:cNvSpPr>
            <a:spLocks noGrp="1"/>
          </p:cNvSpPr>
          <p:nvPr>
            <p:ph idx="1"/>
          </p:nvPr>
        </p:nvSpPr>
        <p:spPr>
          <a:xfrm>
            <a:off x="131180" y="863444"/>
            <a:ext cx="11929641" cy="5590565"/>
          </a:xfrm>
        </p:spPr>
        <p:txBody>
          <a:bodyPr/>
          <a:lstStyle/>
          <a:p>
            <a:pPr marL="457200" indent="-457200">
              <a:buFont typeface="+mj-lt"/>
              <a:buAutoNum type="arabicPeriod" startAt="4"/>
            </a:pPr>
            <a:r>
              <a:rPr lang="en-US" b="1" dirty="0"/>
              <a:t>Text Classification and Categorization:</a:t>
            </a:r>
            <a:r>
              <a:rPr lang="en-US" dirty="0"/>
              <a:t> </a:t>
            </a:r>
          </a:p>
          <a:p>
            <a:pPr marL="265113" lvl="1" indent="-265113">
              <a:spcBef>
                <a:spcPts val="1000"/>
              </a:spcBef>
              <a:buFont typeface="Wingdings 3" panose="05040102010807070707" pitchFamily="18" charset="2"/>
              <a:buChar char=""/>
            </a:pPr>
            <a:r>
              <a:rPr lang="en-US" sz="2400" dirty="0"/>
              <a:t>Text classification is an essential part of document search and filtering, online web searches and language identification and sentiment analysis. </a:t>
            </a:r>
          </a:p>
          <a:p>
            <a:pPr marL="265113" lvl="1" indent="-265113">
              <a:spcBef>
                <a:spcPts val="1000"/>
              </a:spcBef>
              <a:buFont typeface="Wingdings 3" panose="05040102010807070707" pitchFamily="18" charset="2"/>
              <a:buChar char=""/>
            </a:pPr>
            <a:r>
              <a:rPr lang="en-US" sz="2400" dirty="0"/>
              <a:t>Neural networks are actively used for this kind of task. Named entity recognition and parts of speech tagging are some of the application that comes under the domain of Natural Language Processing (NLP). </a:t>
            </a:r>
          </a:p>
          <a:p>
            <a:pPr marL="265113" lvl="1" indent="-265113">
              <a:spcBef>
                <a:spcPts val="1000"/>
              </a:spcBef>
              <a:buFont typeface="Wingdings 3" panose="05040102010807070707" pitchFamily="18" charset="2"/>
              <a:buChar char=""/>
            </a:pPr>
            <a:r>
              <a:rPr lang="en-US" sz="2400" dirty="0"/>
              <a:t>The widely used models are Recurrent Neural Networks (RNN) and Long-Short Term Memory (LSTM) networks. Though, CNN is also used for some of the applications.</a:t>
            </a:r>
          </a:p>
          <a:p>
            <a:endParaRPr lang="en-US" dirty="0"/>
          </a:p>
        </p:txBody>
      </p:sp>
      <p:pic>
        <p:nvPicPr>
          <p:cNvPr id="2" name="Picture 1">
            <a:extLst>
              <a:ext uri="{FF2B5EF4-FFF2-40B4-BE49-F238E27FC236}">
                <a16:creationId xmlns:a16="http://schemas.microsoft.com/office/drawing/2014/main" id="{A02207B3-C339-6A51-378E-2BA099276820}"/>
              </a:ext>
            </a:extLst>
          </p:cNvPr>
          <p:cNvPicPr>
            <a:picLocks noChangeAspect="1"/>
          </p:cNvPicPr>
          <p:nvPr/>
        </p:nvPicPr>
        <p:blipFill>
          <a:blip r:embed="rId2"/>
          <a:stretch>
            <a:fillRect/>
          </a:stretch>
        </p:blipFill>
        <p:spPr>
          <a:xfrm>
            <a:off x="683342" y="4143071"/>
            <a:ext cx="4391025" cy="1905000"/>
          </a:xfrm>
          <a:prstGeom prst="rect">
            <a:avLst/>
          </a:prstGeom>
        </p:spPr>
      </p:pic>
      <p:pic>
        <p:nvPicPr>
          <p:cNvPr id="3" name="Picture 2">
            <a:extLst>
              <a:ext uri="{FF2B5EF4-FFF2-40B4-BE49-F238E27FC236}">
                <a16:creationId xmlns:a16="http://schemas.microsoft.com/office/drawing/2014/main" id="{9ABEE2A0-95F7-D911-1E81-13EAAC9D5693}"/>
              </a:ext>
            </a:extLst>
          </p:cNvPr>
          <p:cNvPicPr>
            <a:picLocks noChangeAspect="1"/>
          </p:cNvPicPr>
          <p:nvPr/>
        </p:nvPicPr>
        <p:blipFill>
          <a:blip r:embed="rId3"/>
          <a:stretch>
            <a:fillRect/>
          </a:stretch>
        </p:blipFill>
        <p:spPr>
          <a:xfrm>
            <a:off x="6061410" y="4143071"/>
            <a:ext cx="4039961" cy="2301915"/>
          </a:xfrm>
          <a:prstGeom prst="rect">
            <a:avLst/>
          </a:prstGeom>
        </p:spPr>
      </p:pic>
    </p:spTree>
    <p:extLst>
      <p:ext uri="{BB962C8B-B14F-4D97-AF65-F5344CB8AC3E}">
        <p14:creationId xmlns:p14="http://schemas.microsoft.com/office/powerpoint/2010/main" val="144080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757E9-358D-5C13-CD69-B934084CE0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6062EAB-D6AB-B24D-5E44-E9952CB4EDEA}"/>
              </a:ext>
            </a:extLst>
          </p:cNvPr>
          <p:cNvSpPr>
            <a:spLocks noGrp="1"/>
          </p:cNvSpPr>
          <p:nvPr>
            <p:ph type="title"/>
          </p:nvPr>
        </p:nvSpPr>
        <p:spPr>
          <a:xfrm>
            <a:off x="0" y="1"/>
            <a:ext cx="12192000" cy="711200"/>
          </a:xfrm>
        </p:spPr>
        <p:txBody>
          <a:bodyPr>
            <a:normAutofit/>
          </a:bodyPr>
          <a:lstStyle/>
          <a:p>
            <a:r>
              <a:rPr lang="en-US" dirty="0"/>
              <a:t>Applications of ANN</a:t>
            </a:r>
          </a:p>
        </p:txBody>
      </p:sp>
      <p:sp>
        <p:nvSpPr>
          <p:cNvPr id="5" name="Content Placeholder 4">
            <a:extLst>
              <a:ext uri="{FF2B5EF4-FFF2-40B4-BE49-F238E27FC236}">
                <a16:creationId xmlns:a16="http://schemas.microsoft.com/office/drawing/2014/main" id="{AB00D30D-F53E-D3F5-86B1-5A8C05587AF1}"/>
              </a:ext>
            </a:extLst>
          </p:cNvPr>
          <p:cNvSpPr>
            <a:spLocks noGrp="1"/>
          </p:cNvSpPr>
          <p:nvPr>
            <p:ph idx="1"/>
          </p:nvPr>
        </p:nvSpPr>
        <p:spPr>
          <a:xfrm>
            <a:off x="131180" y="863444"/>
            <a:ext cx="11929641" cy="5590565"/>
          </a:xfrm>
        </p:spPr>
        <p:txBody>
          <a:bodyPr/>
          <a:lstStyle/>
          <a:p>
            <a:pPr marL="457200" indent="-457200">
              <a:buFont typeface="+mj-lt"/>
              <a:buAutoNum type="arabicPeriod" startAt="5"/>
            </a:pPr>
            <a:r>
              <a:rPr lang="en-US" b="1" dirty="0"/>
              <a:t>Image classification or labelling: </a:t>
            </a:r>
          </a:p>
          <a:p>
            <a:pPr marL="265113" lvl="1" indent="-265113">
              <a:spcBef>
                <a:spcPts val="1000"/>
              </a:spcBef>
              <a:buFont typeface="Wingdings 3" panose="05040102010807070707" pitchFamily="18" charset="2"/>
              <a:buChar char=""/>
            </a:pPr>
            <a:r>
              <a:rPr lang="en-US" sz="2400" dirty="0"/>
              <a:t>Convolution Neural Network or Feed-forward neural network with back-propagation is generally used for image classification. A model is selected based on the dataset for training and features of interest. </a:t>
            </a:r>
          </a:p>
          <a:p>
            <a:pPr marL="265113" lvl="1" indent="-265113">
              <a:spcBef>
                <a:spcPts val="1000"/>
              </a:spcBef>
              <a:buFont typeface="Wingdings 3" panose="05040102010807070707" pitchFamily="18" charset="2"/>
              <a:buChar char=""/>
            </a:pPr>
            <a:r>
              <a:rPr lang="en-US" sz="2400" dirty="0"/>
              <a:t>Transfer learning can be done using any pre-trained model if the dataset of your problem is similar to the dataset of the pre-trained model that you are choosing. </a:t>
            </a:r>
          </a:p>
          <a:p>
            <a:pPr marL="265113" lvl="1" indent="-265113">
              <a:spcBef>
                <a:spcPts val="1000"/>
              </a:spcBef>
              <a:buFont typeface="Wingdings 3" panose="05040102010807070707" pitchFamily="18" charset="2"/>
              <a:buChar char=""/>
            </a:pPr>
            <a:r>
              <a:rPr lang="en-US" sz="2400" dirty="0"/>
              <a:t>There are many pre-trained image classification models that are trained on millions of images of different hundreds and thousands of classes. Some of the models are </a:t>
            </a:r>
            <a:r>
              <a:rPr lang="en-US" sz="2400" dirty="0" err="1"/>
              <a:t>ResNet</a:t>
            </a:r>
            <a:r>
              <a:rPr lang="en-US" sz="2400" dirty="0"/>
              <a:t>, </a:t>
            </a:r>
            <a:r>
              <a:rPr lang="en-US" sz="2400" dirty="0" err="1"/>
              <a:t>GoogLeNet</a:t>
            </a:r>
            <a:r>
              <a:rPr lang="en-US" sz="2400" dirty="0"/>
              <a:t>, InceptionV3, VGG16, ImageNet and many more are available.</a:t>
            </a:r>
          </a:p>
          <a:p>
            <a:endParaRPr lang="en-US" dirty="0"/>
          </a:p>
        </p:txBody>
      </p:sp>
      <p:pic>
        <p:nvPicPr>
          <p:cNvPr id="2" name="Picture 2" descr="https://miro.medium.com/max/700/1*GIPiAdQyOa8wUOkHaL-MJg.gif">
            <a:extLst>
              <a:ext uri="{FF2B5EF4-FFF2-40B4-BE49-F238E27FC236}">
                <a16:creationId xmlns:a16="http://schemas.microsoft.com/office/drawing/2014/main" id="{6A4498BB-4C59-05E1-3CA6-8F89A37FBA2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22914" y="4368162"/>
            <a:ext cx="5746172" cy="21096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6D0A38-0016-E058-8B7A-81522C408504}"/>
              </a:ext>
            </a:extLst>
          </p:cNvPr>
          <p:cNvSpPr txBox="1"/>
          <p:nvPr/>
        </p:nvSpPr>
        <p:spPr>
          <a:xfrm>
            <a:off x="781050" y="5923831"/>
            <a:ext cx="2441864" cy="553998"/>
          </a:xfrm>
          <a:prstGeom prst="rect">
            <a:avLst/>
          </a:prstGeom>
          <a:noFill/>
        </p:spPr>
        <p:txBody>
          <a:bodyPr wrap="square" rtlCol="0">
            <a:spAutoFit/>
          </a:bodyPr>
          <a:lstStyle/>
          <a:p>
            <a:r>
              <a:rPr lang="en-US" sz="1000" dirty="0"/>
              <a:t>Image Source: https://towardsdatascience.com/activation-functions-neural-networks-1cbd9f8d91d6</a:t>
            </a:r>
          </a:p>
        </p:txBody>
      </p:sp>
    </p:spTree>
    <p:extLst>
      <p:ext uri="{BB962C8B-B14F-4D97-AF65-F5344CB8AC3E}">
        <p14:creationId xmlns:p14="http://schemas.microsoft.com/office/powerpoint/2010/main" val="69803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28339-B3B5-9EE2-3BE0-94F8D17D4F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03FEF21-0454-7BF6-3153-B953F569165B}"/>
              </a:ext>
            </a:extLst>
          </p:cNvPr>
          <p:cNvSpPr>
            <a:spLocks noGrp="1"/>
          </p:cNvSpPr>
          <p:nvPr>
            <p:ph type="title"/>
          </p:nvPr>
        </p:nvSpPr>
        <p:spPr>
          <a:xfrm>
            <a:off x="0" y="1"/>
            <a:ext cx="12192000" cy="711200"/>
          </a:xfrm>
        </p:spPr>
        <p:txBody>
          <a:bodyPr>
            <a:normAutofit/>
          </a:bodyPr>
          <a:lstStyle/>
          <a:p>
            <a:r>
              <a:rPr lang="en-US" dirty="0"/>
              <a:t>Applications of ANN</a:t>
            </a:r>
          </a:p>
        </p:txBody>
      </p:sp>
      <p:sp>
        <p:nvSpPr>
          <p:cNvPr id="5" name="Content Placeholder 4">
            <a:extLst>
              <a:ext uri="{FF2B5EF4-FFF2-40B4-BE49-F238E27FC236}">
                <a16:creationId xmlns:a16="http://schemas.microsoft.com/office/drawing/2014/main" id="{60623764-3967-5CA3-B6A0-3B4B3297AA08}"/>
              </a:ext>
            </a:extLst>
          </p:cNvPr>
          <p:cNvSpPr>
            <a:spLocks noGrp="1"/>
          </p:cNvSpPr>
          <p:nvPr>
            <p:ph idx="1"/>
          </p:nvPr>
        </p:nvSpPr>
        <p:spPr>
          <a:xfrm>
            <a:off x="131180" y="863444"/>
            <a:ext cx="11929641" cy="5590565"/>
          </a:xfrm>
        </p:spPr>
        <p:txBody>
          <a:bodyPr/>
          <a:lstStyle/>
          <a:p>
            <a:pPr marL="457200" indent="-457200">
              <a:buFont typeface="+mj-lt"/>
              <a:buAutoNum type="arabicPeriod" startAt="6"/>
            </a:pPr>
            <a:r>
              <a:rPr lang="en-US" b="1" dirty="0"/>
              <a:t>Language Generation and Document Summarization:</a:t>
            </a:r>
            <a:r>
              <a:rPr lang="en-US" dirty="0"/>
              <a:t> </a:t>
            </a:r>
          </a:p>
          <a:p>
            <a:pPr marL="265113" lvl="1" indent="-265113">
              <a:spcBef>
                <a:spcPts val="1000"/>
              </a:spcBef>
              <a:buFont typeface="Wingdings 3" panose="05040102010807070707" pitchFamily="18" charset="2"/>
              <a:buChar char=""/>
            </a:pPr>
            <a:r>
              <a:rPr lang="en-US" sz="2400" dirty="0"/>
              <a:t>Natural Language Generation and Paraphrasing and document summarization are widely used to generate the documents and summarize multi-documents. </a:t>
            </a:r>
          </a:p>
          <a:p>
            <a:pPr marL="265113" lvl="1" indent="-265113">
              <a:spcBef>
                <a:spcPts val="1000"/>
              </a:spcBef>
              <a:buFont typeface="Wingdings 3" panose="05040102010807070707" pitchFamily="18" charset="2"/>
              <a:buChar char=""/>
            </a:pPr>
            <a:r>
              <a:rPr lang="en-US" sz="2400" dirty="0"/>
              <a:t>Their applications can be found in generating text-based reports from data tables, automated reports writing, summarizing medical reports, generating stories and novels, etc.</a:t>
            </a:r>
          </a:p>
          <a:p>
            <a:endParaRPr lang="en-US" dirty="0"/>
          </a:p>
          <a:p>
            <a:endParaRPr lang="en-US" dirty="0"/>
          </a:p>
        </p:txBody>
      </p:sp>
      <p:pic>
        <p:nvPicPr>
          <p:cNvPr id="2" name="Picture 1">
            <a:extLst>
              <a:ext uri="{FF2B5EF4-FFF2-40B4-BE49-F238E27FC236}">
                <a16:creationId xmlns:a16="http://schemas.microsoft.com/office/drawing/2014/main" id="{398A9BBC-D98E-37B0-E75B-F54178350EE7}"/>
              </a:ext>
            </a:extLst>
          </p:cNvPr>
          <p:cNvPicPr>
            <a:picLocks noChangeAspect="1"/>
          </p:cNvPicPr>
          <p:nvPr/>
        </p:nvPicPr>
        <p:blipFill>
          <a:blip r:embed="rId2"/>
          <a:stretch>
            <a:fillRect/>
          </a:stretch>
        </p:blipFill>
        <p:spPr>
          <a:xfrm>
            <a:off x="2887312" y="2908802"/>
            <a:ext cx="5507769" cy="3098459"/>
          </a:xfrm>
          <a:prstGeom prst="rect">
            <a:avLst/>
          </a:prstGeom>
        </p:spPr>
      </p:pic>
    </p:spTree>
    <p:extLst>
      <p:ext uri="{BB962C8B-B14F-4D97-AF65-F5344CB8AC3E}">
        <p14:creationId xmlns:p14="http://schemas.microsoft.com/office/powerpoint/2010/main" val="8045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85C78-0683-4602-DBF3-305B5232DA3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56B244-1B04-B312-EB82-16A9C08BBD61}"/>
              </a:ext>
            </a:extLst>
          </p:cNvPr>
          <p:cNvSpPr>
            <a:spLocks noGrp="1"/>
          </p:cNvSpPr>
          <p:nvPr>
            <p:ph type="title"/>
          </p:nvPr>
        </p:nvSpPr>
        <p:spPr>
          <a:xfrm>
            <a:off x="0" y="1"/>
            <a:ext cx="12192000" cy="711200"/>
          </a:xfrm>
        </p:spPr>
        <p:txBody>
          <a:bodyPr>
            <a:normAutofit/>
          </a:bodyPr>
          <a:lstStyle/>
          <a:p>
            <a:r>
              <a:rPr lang="en-US" dirty="0"/>
              <a:t>Applications of ANN</a:t>
            </a:r>
          </a:p>
        </p:txBody>
      </p:sp>
      <p:sp>
        <p:nvSpPr>
          <p:cNvPr id="5" name="Content Placeholder 4">
            <a:extLst>
              <a:ext uri="{FF2B5EF4-FFF2-40B4-BE49-F238E27FC236}">
                <a16:creationId xmlns:a16="http://schemas.microsoft.com/office/drawing/2014/main" id="{573ADA38-9282-96F7-6606-A4D88FF3EF00}"/>
              </a:ext>
            </a:extLst>
          </p:cNvPr>
          <p:cNvSpPr>
            <a:spLocks noGrp="1"/>
          </p:cNvSpPr>
          <p:nvPr>
            <p:ph idx="1"/>
          </p:nvPr>
        </p:nvSpPr>
        <p:spPr>
          <a:xfrm>
            <a:off x="131180" y="863444"/>
            <a:ext cx="11929641" cy="5590565"/>
          </a:xfrm>
        </p:spPr>
        <p:txBody>
          <a:bodyPr/>
          <a:lstStyle/>
          <a:p>
            <a:pPr marL="457200" indent="-457200">
              <a:buFont typeface="+mj-lt"/>
              <a:buAutoNum type="arabicPeriod" startAt="7"/>
            </a:pPr>
            <a:r>
              <a:rPr lang="en-US" b="1" dirty="0"/>
              <a:t>Object detection: </a:t>
            </a:r>
          </a:p>
          <a:p>
            <a:pPr marL="265113" lvl="1" indent="-265113">
              <a:spcBef>
                <a:spcPts val="1000"/>
              </a:spcBef>
              <a:buFont typeface="Wingdings 3" panose="05040102010807070707" pitchFamily="18" charset="2"/>
              <a:buChar char=""/>
            </a:pPr>
            <a:r>
              <a:rPr lang="en-US" sz="2400" dirty="0"/>
              <a:t>Object detection from images is widely used to detect any object and classify it based on that. </a:t>
            </a:r>
          </a:p>
          <a:p>
            <a:pPr marL="265113" lvl="1" indent="-265113">
              <a:spcBef>
                <a:spcPts val="1000"/>
              </a:spcBef>
              <a:buFont typeface="Wingdings 3" panose="05040102010807070707" pitchFamily="18" charset="2"/>
              <a:buChar char=""/>
            </a:pPr>
            <a:r>
              <a:rPr lang="en-US" sz="2400" dirty="0"/>
              <a:t>It needs large training dataset with all the coordinates of the object of interest clearly specified. The widely used object detection models are YOLO (You Only Look Once) and SSD (Single Shot Object Detectors).</a:t>
            </a:r>
          </a:p>
          <a:p>
            <a:endParaRPr lang="en-US" dirty="0"/>
          </a:p>
        </p:txBody>
      </p:sp>
      <p:pic>
        <p:nvPicPr>
          <p:cNvPr id="2" name="Picture 1">
            <a:extLst>
              <a:ext uri="{FF2B5EF4-FFF2-40B4-BE49-F238E27FC236}">
                <a16:creationId xmlns:a16="http://schemas.microsoft.com/office/drawing/2014/main" id="{AAAFA809-2E0E-170C-4111-FA2D86A4CCE5}"/>
              </a:ext>
            </a:extLst>
          </p:cNvPr>
          <p:cNvPicPr>
            <a:picLocks noChangeAspect="1"/>
          </p:cNvPicPr>
          <p:nvPr/>
        </p:nvPicPr>
        <p:blipFill>
          <a:blip r:embed="rId2"/>
          <a:stretch>
            <a:fillRect/>
          </a:stretch>
        </p:blipFill>
        <p:spPr>
          <a:xfrm>
            <a:off x="2477322" y="2973351"/>
            <a:ext cx="7620000" cy="3558253"/>
          </a:xfrm>
          <a:prstGeom prst="rect">
            <a:avLst/>
          </a:prstGeom>
        </p:spPr>
      </p:pic>
    </p:spTree>
    <p:extLst>
      <p:ext uri="{BB962C8B-B14F-4D97-AF65-F5344CB8AC3E}">
        <p14:creationId xmlns:p14="http://schemas.microsoft.com/office/powerpoint/2010/main" val="35439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C814A-EFF1-1264-3859-71E7F05009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BDE0ED-6CE3-F15E-24AD-D0CCFCE65F3E}"/>
              </a:ext>
            </a:extLst>
          </p:cNvPr>
          <p:cNvSpPr>
            <a:spLocks noGrp="1"/>
          </p:cNvSpPr>
          <p:nvPr>
            <p:ph type="title"/>
          </p:nvPr>
        </p:nvSpPr>
        <p:spPr>
          <a:xfrm>
            <a:off x="0" y="1"/>
            <a:ext cx="12192000" cy="711200"/>
          </a:xfrm>
        </p:spPr>
        <p:txBody>
          <a:bodyPr>
            <a:normAutofit/>
          </a:bodyPr>
          <a:lstStyle/>
          <a:p>
            <a:r>
              <a:rPr lang="en-US" dirty="0"/>
              <a:t>Applications of ANN</a:t>
            </a:r>
          </a:p>
        </p:txBody>
      </p:sp>
      <p:sp>
        <p:nvSpPr>
          <p:cNvPr id="5" name="Content Placeholder 4">
            <a:extLst>
              <a:ext uri="{FF2B5EF4-FFF2-40B4-BE49-F238E27FC236}">
                <a16:creationId xmlns:a16="http://schemas.microsoft.com/office/drawing/2014/main" id="{D65BB838-9C46-4410-1479-ED0194CFFCED}"/>
              </a:ext>
            </a:extLst>
          </p:cNvPr>
          <p:cNvSpPr>
            <a:spLocks noGrp="1"/>
          </p:cNvSpPr>
          <p:nvPr>
            <p:ph idx="1"/>
          </p:nvPr>
        </p:nvSpPr>
        <p:spPr>
          <a:xfrm>
            <a:off x="131180" y="863444"/>
            <a:ext cx="11929641" cy="5590565"/>
          </a:xfrm>
        </p:spPr>
        <p:txBody>
          <a:bodyPr/>
          <a:lstStyle/>
          <a:p>
            <a:pPr marL="457200" indent="-457200">
              <a:buFont typeface="+mj-lt"/>
              <a:buAutoNum type="arabicPeriod" startAt="8"/>
            </a:pPr>
            <a:r>
              <a:rPr lang="en-US" b="1" dirty="0"/>
              <a:t>Healthcare: </a:t>
            </a:r>
          </a:p>
          <a:p>
            <a:pPr marL="265113" lvl="1" indent="-265113">
              <a:spcBef>
                <a:spcPts val="1000"/>
              </a:spcBef>
              <a:buFont typeface="Wingdings 3" panose="05040102010807070707" pitchFamily="18" charset="2"/>
              <a:buChar char=""/>
            </a:pPr>
            <a:r>
              <a:rPr lang="en-US" sz="2400" dirty="0"/>
              <a:t>Artificial Neural Networks are used in Oncology to train algorithms that can identify cancerous tissue at the microscopic level at the same accuracy as trained physicians. </a:t>
            </a:r>
          </a:p>
          <a:p>
            <a:pPr marL="265113" lvl="1" indent="-265113">
              <a:spcBef>
                <a:spcPts val="1000"/>
              </a:spcBef>
              <a:buFont typeface="Wingdings 3" panose="05040102010807070707" pitchFamily="18" charset="2"/>
              <a:buChar char=""/>
            </a:pPr>
            <a:r>
              <a:rPr lang="en-US" sz="2400" dirty="0"/>
              <a:t>Various rare diseases may manifest in physical characteristics and can be identified in their premature stages by using Facial Analysis on the patient photos. </a:t>
            </a:r>
          </a:p>
          <a:p>
            <a:pPr marL="265113" lvl="1" indent="-265113">
              <a:spcBef>
                <a:spcPts val="1000"/>
              </a:spcBef>
              <a:buFont typeface="Wingdings 3" panose="05040102010807070707" pitchFamily="18" charset="2"/>
              <a:buChar char=""/>
            </a:pPr>
            <a:r>
              <a:rPr lang="en-US" sz="2400" dirty="0"/>
              <a:t>The full-scale implementation of Artificial Neural Networks in the healthcare environment can only enhance the diagnostic abilities of medical experts and ultimately lead to the overall improvement in the quality of medical care all over the world.</a:t>
            </a:r>
          </a:p>
          <a:p>
            <a:endParaRPr lang="en-US" dirty="0"/>
          </a:p>
        </p:txBody>
      </p:sp>
      <p:pic>
        <p:nvPicPr>
          <p:cNvPr id="2" name="Picture 1">
            <a:extLst>
              <a:ext uri="{FF2B5EF4-FFF2-40B4-BE49-F238E27FC236}">
                <a16:creationId xmlns:a16="http://schemas.microsoft.com/office/drawing/2014/main" id="{29EC3285-4B2D-9721-1788-8B999798A621}"/>
              </a:ext>
            </a:extLst>
          </p:cNvPr>
          <p:cNvPicPr>
            <a:picLocks noChangeAspect="1"/>
          </p:cNvPicPr>
          <p:nvPr/>
        </p:nvPicPr>
        <p:blipFill>
          <a:blip r:embed="rId2"/>
          <a:stretch>
            <a:fillRect/>
          </a:stretch>
        </p:blipFill>
        <p:spPr>
          <a:xfrm>
            <a:off x="3823287" y="4070453"/>
            <a:ext cx="4545426" cy="2383556"/>
          </a:xfrm>
          <a:prstGeom prst="rect">
            <a:avLst/>
          </a:prstGeom>
        </p:spPr>
      </p:pic>
    </p:spTree>
    <p:extLst>
      <p:ext uri="{BB962C8B-B14F-4D97-AF65-F5344CB8AC3E}">
        <p14:creationId xmlns:p14="http://schemas.microsoft.com/office/powerpoint/2010/main" val="83730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vaseem.ghada@darshan.ac.in</a:t>
            </a:r>
            <a:endParaRPr lang="en-US" dirty="0"/>
          </a:p>
        </p:txBody>
      </p:sp>
      <p:sp>
        <p:nvSpPr>
          <p:cNvPr id="3" name="Text Placeholder 2"/>
          <p:cNvSpPr>
            <a:spLocks noGrp="1"/>
          </p:cNvSpPr>
          <p:nvPr>
            <p:ph type="body" sz="quarter" idx="12"/>
          </p:nvPr>
        </p:nvSpPr>
        <p:spPr/>
        <p:txBody>
          <a:bodyPr/>
          <a:lstStyle/>
          <a:p>
            <a:r>
              <a:rPr lang="en-IN" dirty="0"/>
              <a:t>9879531513</a:t>
            </a:r>
            <a:endParaRPr lang="en-US" dirty="0"/>
          </a:p>
        </p:txBody>
      </p:sp>
      <p:sp>
        <p:nvSpPr>
          <p:cNvPr id="4" name="Text Placeholder 3"/>
          <p:cNvSpPr>
            <a:spLocks noGrp="1"/>
          </p:cNvSpPr>
          <p:nvPr>
            <p:ph type="body" sz="quarter" idx="13"/>
          </p:nvPr>
        </p:nvSpPr>
        <p:spPr/>
        <p:txBody>
          <a:bodyPr/>
          <a:lstStyle/>
          <a:p>
            <a:r>
              <a:rPr lang="en-IN" dirty="0"/>
              <a:t>Master of Computer Application</a:t>
            </a:r>
            <a:endParaRPr lang="en-US" dirty="0"/>
          </a:p>
        </p:txBody>
      </p:sp>
      <p:sp>
        <p:nvSpPr>
          <p:cNvPr id="5" name="Text Placeholder 4"/>
          <p:cNvSpPr>
            <a:spLocks noGrp="1"/>
          </p:cNvSpPr>
          <p:nvPr>
            <p:ph type="body" sz="quarter" idx="14"/>
          </p:nvPr>
        </p:nvSpPr>
        <p:spPr/>
        <p:txBody>
          <a:bodyPr/>
          <a:lstStyle/>
          <a:p>
            <a:r>
              <a:rPr lang="en-IN" dirty="0"/>
              <a:t>Prof. </a:t>
            </a:r>
            <a:r>
              <a:rPr lang="en-IN" dirty="0" err="1"/>
              <a:t>Vaseem</a:t>
            </a:r>
            <a:r>
              <a:rPr lang="en-IN" dirty="0"/>
              <a:t> Ghada</a:t>
            </a:r>
            <a:endParaRPr lang="en-US" dirty="0"/>
          </a:p>
        </p:txBody>
      </p:sp>
      <p:sp>
        <p:nvSpPr>
          <p:cNvPr id="6" name="Text Placeholder 5"/>
          <p:cNvSpPr>
            <a:spLocks noGrp="1"/>
          </p:cNvSpPr>
          <p:nvPr>
            <p:ph type="body" sz="quarter" idx="16"/>
          </p:nvPr>
        </p:nvSpPr>
        <p:spPr/>
        <p:txBody>
          <a:bodyPr/>
          <a:lstStyle/>
          <a:p>
            <a:r>
              <a:rPr lang="en-IN" sz="1800" b="0" i="0" u="none" strike="noStrike" baseline="0" dirty="0">
                <a:latin typeface="Roboto Condensed" panose="02000000000000000000" pitchFamily="2" charset="0"/>
              </a:rPr>
              <a:t>Introduction to Advanced Technologies</a:t>
            </a:r>
            <a:r>
              <a:rPr lang="en-IN" dirty="0"/>
              <a:t> (</a:t>
            </a:r>
            <a:r>
              <a:rPr lang="en-US" dirty="0"/>
              <a:t>2305CS302</a:t>
            </a:r>
            <a:r>
              <a:rPr lang="en-IN" dirty="0"/>
              <a:t>)</a:t>
            </a:r>
          </a:p>
        </p:txBody>
      </p:sp>
      <p:pic>
        <p:nvPicPr>
          <p:cNvPr id="9" name="Picture Placeholder 8">
            <a:extLst>
              <a:ext uri="{FF2B5EF4-FFF2-40B4-BE49-F238E27FC236}">
                <a16:creationId xmlns:a16="http://schemas.microsoft.com/office/drawing/2014/main" id="{A926D228-4FC6-FFD9-6E06-551316AED24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21899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8E7D5-CFFF-0787-3F6F-D5D41D4086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2486F9C-9928-9802-F7EC-9CDA9D44D70E}"/>
              </a:ext>
            </a:extLst>
          </p:cNvPr>
          <p:cNvSpPr>
            <a:spLocks noGrp="1"/>
          </p:cNvSpPr>
          <p:nvPr>
            <p:ph type="title"/>
          </p:nvPr>
        </p:nvSpPr>
        <p:spPr>
          <a:xfrm>
            <a:off x="0" y="1"/>
            <a:ext cx="12192000" cy="711200"/>
          </a:xfrm>
        </p:spPr>
        <p:txBody>
          <a:bodyPr>
            <a:normAutofit/>
          </a:bodyPr>
          <a:lstStyle/>
          <a:p>
            <a:r>
              <a:rPr lang="en-US" dirty="0"/>
              <a:t>Big Picture</a:t>
            </a:r>
          </a:p>
        </p:txBody>
      </p:sp>
      <p:sp>
        <p:nvSpPr>
          <p:cNvPr id="36" name="Oval 35">
            <a:extLst>
              <a:ext uri="{FF2B5EF4-FFF2-40B4-BE49-F238E27FC236}">
                <a16:creationId xmlns:a16="http://schemas.microsoft.com/office/drawing/2014/main" id="{DEABEE28-D0DB-9B26-F641-C7949CB4618A}"/>
              </a:ext>
            </a:extLst>
          </p:cNvPr>
          <p:cNvSpPr/>
          <p:nvPr/>
        </p:nvSpPr>
        <p:spPr>
          <a:xfrm>
            <a:off x="316087" y="1018822"/>
            <a:ext cx="4549423" cy="4820355"/>
          </a:xfrm>
          <a:prstGeom prst="ellips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endParaRPr>
          </a:p>
        </p:txBody>
      </p:sp>
      <p:sp>
        <p:nvSpPr>
          <p:cNvPr id="37" name="Oval 36">
            <a:extLst>
              <a:ext uri="{FF2B5EF4-FFF2-40B4-BE49-F238E27FC236}">
                <a16:creationId xmlns:a16="http://schemas.microsoft.com/office/drawing/2014/main" id="{015B1F48-0DDB-40BB-F9AA-D236DB8BEEFD}"/>
              </a:ext>
            </a:extLst>
          </p:cNvPr>
          <p:cNvSpPr/>
          <p:nvPr/>
        </p:nvSpPr>
        <p:spPr>
          <a:xfrm>
            <a:off x="1185334" y="2731911"/>
            <a:ext cx="2686756" cy="3074811"/>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6F4B362-8974-0C0D-5147-B35FBCC64519}"/>
              </a:ext>
            </a:extLst>
          </p:cNvPr>
          <p:cNvSpPr/>
          <p:nvPr/>
        </p:nvSpPr>
        <p:spPr>
          <a:xfrm>
            <a:off x="1549397" y="3980744"/>
            <a:ext cx="2082801" cy="1825978"/>
          </a:xfrm>
          <a:prstGeom prst="ellipse">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8110EE6-D845-ED38-054D-C0D63A6017C9}"/>
              </a:ext>
            </a:extLst>
          </p:cNvPr>
          <p:cNvSpPr txBox="1"/>
          <p:nvPr/>
        </p:nvSpPr>
        <p:spPr>
          <a:xfrm>
            <a:off x="1682045" y="1690701"/>
            <a:ext cx="2061783" cy="369332"/>
          </a:xfrm>
          <a:prstGeom prst="rect">
            <a:avLst/>
          </a:prstGeom>
          <a:noFill/>
        </p:spPr>
        <p:txBody>
          <a:bodyPr wrap="none" rtlCol="0">
            <a:spAutoFit/>
          </a:bodyPr>
          <a:lstStyle/>
          <a:p>
            <a:r>
              <a:rPr lang="en-US" dirty="0"/>
              <a:t>Artificial intelligence</a:t>
            </a:r>
          </a:p>
        </p:txBody>
      </p:sp>
      <p:sp>
        <p:nvSpPr>
          <p:cNvPr id="40" name="TextBox 39">
            <a:extLst>
              <a:ext uri="{FF2B5EF4-FFF2-40B4-BE49-F238E27FC236}">
                <a16:creationId xmlns:a16="http://schemas.microsoft.com/office/drawing/2014/main" id="{17B3BCE4-043A-C047-229E-85B78E2017EC}"/>
              </a:ext>
            </a:extLst>
          </p:cNvPr>
          <p:cNvSpPr txBox="1"/>
          <p:nvPr/>
        </p:nvSpPr>
        <p:spPr>
          <a:xfrm>
            <a:off x="1626862" y="3308866"/>
            <a:ext cx="1803699" cy="369332"/>
          </a:xfrm>
          <a:prstGeom prst="rect">
            <a:avLst/>
          </a:prstGeom>
          <a:noFill/>
        </p:spPr>
        <p:txBody>
          <a:bodyPr wrap="none" rtlCol="0">
            <a:spAutoFit/>
          </a:bodyPr>
          <a:lstStyle/>
          <a:p>
            <a:r>
              <a:rPr lang="en-US" dirty="0"/>
              <a:t>Machine Learning</a:t>
            </a:r>
          </a:p>
        </p:txBody>
      </p:sp>
      <p:sp>
        <p:nvSpPr>
          <p:cNvPr id="41" name="TextBox 40">
            <a:extLst>
              <a:ext uri="{FF2B5EF4-FFF2-40B4-BE49-F238E27FC236}">
                <a16:creationId xmlns:a16="http://schemas.microsoft.com/office/drawing/2014/main" id="{31B47D06-D7F8-D665-879F-4DA18BC79B35}"/>
              </a:ext>
            </a:extLst>
          </p:cNvPr>
          <p:cNvSpPr txBox="1"/>
          <p:nvPr/>
        </p:nvSpPr>
        <p:spPr>
          <a:xfrm>
            <a:off x="1785559" y="4709067"/>
            <a:ext cx="1486304" cy="369332"/>
          </a:xfrm>
          <a:prstGeom prst="rect">
            <a:avLst/>
          </a:prstGeom>
          <a:noFill/>
        </p:spPr>
        <p:txBody>
          <a:bodyPr wrap="none" rtlCol="0">
            <a:spAutoFit/>
          </a:bodyPr>
          <a:lstStyle/>
          <a:p>
            <a:r>
              <a:rPr lang="en-US" dirty="0">
                <a:solidFill>
                  <a:schemeClr val="tx1">
                    <a:lumMod val="10000"/>
                    <a:lumOff val="90000"/>
                  </a:schemeClr>
                </a:solidFill>
              </a:rPr>
              <a:t>Deep Learning</a:t>
            </a:r>
          </a:p>
        </p:txBody>
      </p:sp>
      <p:sp>
        <p:nvSpPr>
          <p:cNvPr id="42" name="TextBox 41">
            <a:extLst>
              <a:ext uri="{FF2B5EF4-FFF2-40B4-BE49-F238E27FC236}">
                <a16:creationId xmlns:a16="http://schemas.microsoft.com/office/drawing/2014/main" id="{67A2B7EA-4DA2-35EB-34B7-A6A119E3A88A}"/>
              </a:ext>
            </a:extLst>
          </p:cNvPr>
          <p:cNvSpPr txBox="1"/>
          <p:nvPr/>
        </p:nvSpPr>
        <p:spPr>
          <a:xfrm>
            <a:off x="5429955" y="1218644"/>
            <a:ext cx="6491111" cy="401479"/>
          </a:xfrm>
          <a:prstGeom prst="snip1Rect">
            <a:avLst/>
          </a:prstGeom>
          <a:noFill/>
          <a:ln w="12700">
            <a:solidFill>
              <a:schemeClr val="bg1">
                <a:lumMod val="50000"/>
              </a:schemeClr>
            </a:solidFill>
          </a:ln>
        </p:spPr>
        <p:txBody>
          <a:bodyPr wrap="square" rtlCol="0">
            <a:spAutoFit/>
          </a:bodyPr>
          <a:lstStyle/>
          <a:p>
            <a:r>
              <a:rPr lang="en-IN" dirty="0"/>
              <a:t>A technique which enables </a:t>
            </a:r>
            <a:r>
              <a:rPr lang="en-IN" dirty="0">
                <a:solidFill>
                  <a:srgbClr val="C00000"/>
                </a:solidFill>
              </a:rPr>
              <a:t>machines to mimic human </a:t>
            </a:r>
            <a:r>
              <a:rPr lang="en-IN" dirty="0"/>
              <a:t>behaviour</a:t>
            </a:r>
          </a:p>
        </p:txBody>
      </p:sp>
      <p:sp>
        <p:nvSpPr>
          <p:cNvPr id="43" name="TextBox 42">
            <a:extLst>
              <a:ext uri="{FF2B5EF4-FFF2-40B4-BE49-F238E27FC236}">
                <a16:creationId xmlns:a16="http://schemas.microsoft.com/office/drawing/2014/main" id="{23BE7EDE-05D0-6108-C18D-AFE5C1559667}"/>
              </a:ext>
            </a:extLst>
          </p:cNvPr>
          <p:cNvSpPr txBox="1"/>
          <p:nvPr/>
        </p:nvSpPr>
        <p:spPr>
          <a:xfrm>
            <a:off x="5429955" y="2531171"/>
            <a:ext cx="6491111" cy="702588"/>
          </a:xfrm>
          <a:prstGeom prst="snip1Rect">
            <a:avLst/>
          </a:prstGeom>
          <a:noFill/>
          <a:ln w="12700">
            <a:solidFill>
              <a:schemeClr val="bg1">
                <a:lumMod val="50000"/>
              </a:schemeClr>
            </a:solidFill>
          </a:ln>
        </p:spPr>
        <p:txBody>
          <a:bodyPr wrap="square" rtlCol="0">
            <a:spAutoFit/>
          </a:bodyPr>
          <a:lstStyle/>
          <a:p>
            <a:r>
              <a:rPr lang="en-IN" dirty="0"/>
              <a:t>Subset of Al technique which use </a:t>
            </a:r>
            <a:r>
              <a:rPr lang="en-IN" dirty="0">
                <a:solidFill>
                  <a:srgbClr val="C00000"/>
                </a:solidFill>
              </a:rPr>
              <a:t>statistical methods to enable machines to improve</a:t>
            </a:r>
            <a:r>
              <a:rPr lang="en-IN" dirty="0"/>
              <a:t> with experience</a:t>
            </a:r>
          </a:p>
        </p:txBody>
      </p:sp>
      <p:sp>
        <p:nvSpPr>
          <p:cNvPr id="44" name="TextBox 43">
            <a:extLst>
              <a:ext uri="{FF2B5EF4-FFF2-40B4-BE49-F238E27FC236}">
                <a16:creationId xmlns:a16="http://schemas.microsoft.com/office/drawing/2014/main" id="{3382B085-BE37-3272-D108-4E0FFD211407}"/>
              </a:ext>
            </a:extLst>
          </p:cNvPr>
          <p:cNvSpPr txBox="1"/>
          <p:nvPr/>
        </p:nvSpPr>
        <p:spPr>
          <a:xfrm>
            <a:off x="5429955" y="4144807"/>
            <a:ext cx="6491111" cy="702588"/>
          </a:xfrm>
          <a:prstGeom prst="snip1Rect">
            <a:avLst/>
          </a:prstGeom>
          <a:noFill/>
          <a:ln w="12700">
            <a:solidFill>
              <a:schemeClr val="bg1">
                <a:lumMod val="50000"/>
              </a:schemeClr>
            </a:solidFill>
          </a:ln>
        </p:spPr>
        <p:txBody>
          <a:bodyPr wrap="square" rtlCol="0">
            <a:spAutoFit/>
          </a:bodyPr>
          <a:lstStyle/>
          <a:p>
            <a:r>
              <a:rPr lang="en-IN" dirty="0"/>
              <a:t>Subset of ML </a:t>
            </a:r>
            <a:r>
              <a:rPr lang="en-IN" dirty="0">
                <a:solidFill>
                  <a:srgbClr val="C00000"/>
                </a:solidFill>
              </a:rPr>
              <a:t>which make the computation of multi-layer neural network feasible</a:t>
            </a:r>
          </a:p>
        </p:txBody>
      </p:sp>
      <p:sp>
        <p:nvSpPr>
          <p:cNvPr id="45" name="Rectangle 44">
            <a:extLst>
              <a:ext uri="{FF2B5EF4-FFF2-40B4-BE49-F238E27FC236}">
                <a16:creationId xmlns:a16="http://schemas.microsoft.com/office/drawing/2014/main" id="{0449BC13-61D1-3E57-7E17-54C117124C8B}"/>
              </a:ext>
            </a:extLst>
          </p:cNvPr>
          <p:cNvSpPr/>
          <p:nvPr/>
        </p:nvSpPr>
        <p:spPr>
          <a:xfrm>
            <a:off x="5429956" y="903111"/>
            <a:ext cx="2077156" cy="315533"/>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Artificial intelligence</a:t>
            </a:r>
          </a:p>
        </p:txBody>
      </p:sp>
      <p:sp>
        <p:nvSpPr>
          <p:cNvPr id="46" name="Rectangle 45">
            <a:extLst>
              <a:ext uri="{FF2B5EF4-FFF2-40B4-BE49-F238E27FC236}">
                <a16:creationId xmlns:a16="http://schemas.microsoft.com/office/drawing/2014/main" id="{3241D69F-4AAF-D567-FAD8-00322CD218E3}"/>
              </a:ext>
            </a:extLst>
          </p:cNvPr>
          <p:cNvSpPr/>
          <p:nvPr/>
        </p:nvSpPr>
        <p:spPr>
          <a:xfrm>
            <a:off x="5429956" y="2209993"/>
            <a:ext cx="2077156" cy="315533"/>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Machine Learning</a:t>
            </a:r>
          </a:p>
        </p:txBody>
      </p:sp>
      <p:sp>
        <p:nvSpPr>
          <p:cNvPr id="47" name="Rectangle 46">
            <a:extLst>
              <a:ext uri="{FF2B5EF4-FFF2-40B4-BE49-F238E27FC236}">
                <a16:creationId xmlns:a16="http://schemas.microsoft.com/office/drawing/2014/main" id="{7304C579-A9A4-E68C-A2AB-228BCD48739F}"/>
              </a:ext>
            </a:extLst>
          </p:cNvPr>
          <p:cNvSpPr/>
          <p:nvPr/>
        </p:nvSpPr>
        <p:spPr>
          <a:xfrm>
            <a:off x="5429956" y="3822977"/>
            <a:ext cx="2077156" cy="315533"/>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Deep Learning</a:t>
            </a:r>
          </a:p>
        </p:txBody>
      </p:sp>
    </p:spTree>
    <p:extLst>
      <p:ext uri="{BB962C8B-B14F-4D97-AF65-F5344CB8AC3E}">
        <p14:creationId xmlns:p14="http://schemas.microsoft.com/office/powerpoint/2010/main" val="110643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p:bldP spid="40" grpId="0"/>
      <p:bldP spid="41" grpId="0"/>
      <p:bldP spid="42" grpId="0" animBg="1"/>
      <p:bldP spid="43" grpId="0" animBg="1"/>
      <p:bldP spid="44" grpId="0" animBg="1"/>
      <p:bldP spid="45" grpId="0" animBg="1"/>
      <p:bldP spid="46"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9D9D8-5415-F597-C632-CBC036047C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3AB64CD-BC48-FDF9-8090-D01F16C12FEE}"/>
              </a:ext>
            </a:extLst>
          </p:cNvPr>
          <p:cNvSpPr>
            <a:spLocks noGrp="1"/>
          </p:cNvSpPr>
          <p:nvPr>
            <p:ph type="title"/>
          </p:nvPr>
        </p:nvSpPr>
        <p:spPr>
          <a:xfrm>
            <a:off x="0" y="1"/>
            <a:ext cx="12192000" cy="711200"/>
          </a:xfrm>
        </p:spPr>
        <p:txBody>
          <a:bodyPr>
            <a:normAutofit/>
          </a:bodyPr>
          <a:lstStyle/>
          <a:p>
            <a:r>
              <a:rPr lang="en-US" dirty="0"/>
              <a:t>Definition</a:t>
            </a:r>
          </a:p>
        </p:txBody>
      </p:sp>
      <p:sp>
        <p:nvSpPr>
          <p:cNvPr id="2" name="Rectangle 1">
            <a:extLst>
              <a:ext uri="{FF2B5EF4-FFF2-40B4-BE49-F238E27FC236}">
                <a16:creationId xmlns:a16="http://schemas.microsoft.com/office/drawing/2014/main" id="{A8221466-A7EA-4EA3-3031-E8D1D7392C67}"/>
              </a:ext>
            </a:extLst>
          </p:cNvPr>
          <p:cNvSpPr/>
          <p:nvPr/>
        </p:nvSpPr>
        <p:spPr>
          <a:xfrm>
            <a:off x="191606" y="910521"/>
            <a:ext cx="2291950" cy="827967"/>
          </a:xfrm>
          <a:prstGeom prst="rect">
            <a:avLst/>
          </a:prstGeom>
          <a:gradFill>
            <a:gsLst>
              <a:gs pos="0">
                <a:srgbClr val="1D3064"/>
              </a:gs>
              <a:gs pos="50000">
                <a:srgbClr val="1D3064"/>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en-US" dirty="0"/>
              <a:t>Tom M. Mitchell (1997)</a:t>
            </a:r>
          </a:p>
        </p:txBody>
      </p:sp>
      <p:sp>
        <p:nvSpPr>
          <p:cNvPr id="3" name="TextBox 2">
            <a:extLst>
              <a:ext uri="{FF2B5EF4-FFF2-40B4-BE49-F238E27FC236}">
                <a16:creationId xmlns:a16="http://schemas.microsoft.com/office/drawing/2014/main" id="{0F7635D4-6CC3-D4F8-BEE2-8F6317FE7A48}"/>
              </a:ext>
            </a:extLst>
          </p:cNvPr>
          <p:cNvSpPr txBox="1"/>
          <p:nvPr/>
        </p:nvSpPr>
        <p:spPr>
          <a:xfrm>
            <a:off x="2651999" y="875964"/>
            <a:ext cx="9269068" cy="1053882"/>
          </a:xfrm>
          <a:prstGeom prst="snip1Rect">
            <a:avLst/>
          </a:prstGeom>
          <a:noFill/>
          <a:ln w="12700">
            <a:solidFill>
              <a:schemeClr val="bg1">
                <a:lumMod val="50000"/>
              </a:schemeClr>
            </a:solidFill>
          </a:ln>
        </p:spPr>
        <p:txBody>
          <a:bodyPr wrap="square" rtlCol="0">
            <a:spAutoFit/>
          </a:bodyPr>
          <a:lstStyle/>
          <a:p>
            <a:pPr algn="just"/>
            <a:r>
              <a:rPr lang="en-US" sz="1900" dirty="0">
                <a:solidFill>
                  <a:srgbClr val="0070C0"/>
                </a:solidFill>
              </a:rPr>
              <a:t>A computer program is said to learn from experience E with respect to some class of tasks  and performance measure P, if its performance at tasks in T, as measured by P, improves with experience E</a:t>
            </a:r>
          </a:p>
        </p:txBody>
      </p:sp>
      <p:sp>
        <p:nvSpPr>
          <p:cNvPr id="5" name="Rectangle 4">
            <a:extLst>
              <a:ext uri="{FF2B5EF4-FFF2-40B4-BE49-F238E27FC236}">
                <a16:creationId xmlns:a16="http://schemas.microsoft.com/office/drawing/2014/main" id="{98D7481A-3B78-783D-9842-E25FDFB42D05}"/>
              </a:ext>
            </a:extLst>
          </p:cNvPr>
          <p:cNvSpPr/>
          <p:nvPr/>
        </p:nvSpPr>
        <p:spPr>
          <a:xfrm>
            <a:off x="191606" y="2012227"/>
            <a:ext cx="2291950" cy="827967"/>
          </a:xfrm>
          <a:prstGeom prst="rect">
            <a:avLst/>
          </a:prstGeom>
          <a:gradFill>
            <a:gsLst>
              <a:gs pos="0">
                <a:srgbClr val="1D3064"/>
              </a:gs>
              <a:gs pos="50000">
                <a:srgbClr val="1D3064"/>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en-US" dirty="0"/>
              <a:t>Arthur Samuel (1959)</a:t>
            </a:r>
          </a:p>
        </p:txBody>
      </p:sp>
      <p:sp>
        <p:nvSpPr>
          <p:cNvPr id="6" name="TextBox 5">
            <a:extLst>
              <a:ext uri="{FF2B5EF4-FFF2-40B4-BE49-F238E27FC236}">
                <a16:creationId xmlns:a16="http://schemas.microsoft.com/office/drawing/2014/main" id="{172B60EB-5DD9-F815-C149-2AD3C7CB6B5A}"/>
              </a:ext>
            </a:extLst>
          </p:cNvPr>
          <p:cNvSpPr txBox="1"/>
          <p:nvPr/>
        </p:nvSpPr>
        <p:spPr>
          <a:xfrm>
            <a:off x="2651999" y="2009867"/>
            <a:ext cx="9269068" cy="736044"/>
          </a:xfrm>
          <a:prstGeom prst="snip1Rect">
            <a:avLst/>
          </a:prstGeom>
          <a:noFill/>
          <a:ln w="12700">
            <a:solidFill>
              <a:schemeClr val="bg1">
                <a:lumMod val="50000"/>
              </a:schemeClr>
            </a:solidFill>
          </a:ln>
        </p:spPr>
        <p:txBody>
          <a:bodyPr wrap="square" rtlCol="0">
            <a:spAutoFit/>
          </a:bodyPr>
          <a:lstStyle/>
          <a:p>
            <a:pPr algn="just"/>
            <a:r>
              <a:rPr lang="en-US" sz="1900" dirty="0">
                <a:solidFill>
                  <a:srgbClr val="002060"/>
                </a:solidFill>
              </a:rPr>
              <a:t>Machine learning is the field of study that gives computers the ability to learn without being explicitly programmed.</a:t>
            </a:r>
          </a:p>
        </p:txBody>
      </p:sp>
      <p:sp>
        <p:nvSpPr>
          <p:cNvPr id="7" name="Rectangle 6">
            <a:extLst>
              <a:ext uri="{FF2B5EF4-FFF2-40B4-BE49-F238E27FC236}">
                <a16:creationId xmlns:a16="http://schemas.microsoft.com/office/drawing/2014/main" id="{586208CF-412C-8F3A-B533-CE550098B017}"/>
              </a:ext>
            </a:extLst>
          </p:cNvPr>
          <p:cNvSpPr/>
          <p:nvPr/>
        </p:nvSpPr>
        <p:spPr>
          <a:xfrm>
            <a:off x="191606" y="2994350"/>
            <a:ext cx="2291950" cy="1019324"/>
          </a:xfrm>
          <a:prstGeom prst="rect">
            <a:avLst/>
          </a:prstGeom>
          <a:gradFill>
            <a:gsLst>
              <a:gs pos="0">
                <a:srgbClr val="1D3064"/>
              </a:gs>
              <a:gs pos="50000">
                <a:srgbClr val="1D3064"/>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en-US" sz="1400" dirty="0"/>
              <a:t>Ian Goodfellow, </a:t>
            </a:r>
            <a:r>
              <a:rPr lang="en-US" sz="1400" dirty="0" err="1"/>
              <a:t>Yoshua</a:t>
            </a:r>
            <a:r>
              <a:rPr lang="en-US" sz="1400" dirty="0"/>
              <a:t> </a:t>
            </a:r>
            <a:r>
              <a:rPr lang="en-US" sz="1400" dirty="0" err="1"/>
              <a:t>Bengio</a:t>
            </a:r>
            <a:r>
              <a:rPr lang="en-US" sz="1400" dirty="0"/>
              <a:t>, and Aaron Courville </a:t>
            </a:r>
            <a:r>
              <a:rPr lang="en-US" dirty="0"/>
              <a:t>(2016):</a:t>
            </a:r>
          </a:p>
        </p:txBody>
      </p:sp>
      <p:sp>
        <p:nvSpPr>
          <p:cNvPr id="8" name="TextBox 7">
            <a:extLst>
              <a:ext uri="{FF2B5EF4-FFF2-40B4-BE49-F238E27FC236}">
                <a16:creationId xmlns:a16="http://schemas.microsoft.com/office/drawing/2014/main" id="{199CA47C-27B2-53D3-15CA-44FA5CAC5D94}"/>
              </a:ext>
            </a:extLst>
          </p:cNvPr>
          <p:cNvSpPr txBox="1"/>
          <p:nvPr/>
        </p:nvSpPr>
        <p:spPr>
          <a:xfrm>
            <a:off x="2641600" y="3004228"/>
            <a:ext cx="9269068" cy="736044"/>
          </a:xfrm>
          <a:prstGeom prst="snip1Rect">
            <a:avLst/>
          </a:prstGeom>
          <a:noFill/>
          <a:ln w="12700">
            <a:solidFill>
              <a:schemeClr val="bg1">
                <a:lumMod val="50000"/>
              </a:schemeClr>
            </a:solidFill>
          </a:ln>
        </p:spPr>
        <p:txBody>
          <a:bodyPr wrap="square" rtlCol="0">
            <a:spAutoFit/>
          </a:bodyPr>
          <a:lstStyle/>
          <a:p>
            <a:pPr algn="just"/>
            <a:r>
              <a:rPr lang="en-US" sz="1900" dirty="0">
                <a:solidFill>
                  <a:schemeClr val="accent6">
                    <a:lumMod val="75000"/>
                  </a:schemeClr>
                </a:solidFill>
              </a:rPr>
              <a:t>Machine learning is the science of getting computers to act without being explicitly programmed, by extracting patterns and insights from data</a:t>
            </a:r>
          </a:p>
        </p:txBody>
      </p:sp>
      <p:sp>
        <p:nvSpPr>
          <p:cNvPr id="9" name="Rectangle 8">
            <a:extLst>
              <a:ext uri="{FF2B5EF4-FFF2-40B4-BE49-F238E27FC236}">
                <a16:creationId xmlns:a16="http://schemas.microsoft.com/office/drawing/2014/main" id="{1A14B035-2025-4B58-C4BD-E910C622F583}"/>
              </a:ext>
            </a:extLst>
          </p:cNvPr>
          <p:cNvSpPr/>
          <p:nvPr/>
        </p:nvSpPr>
        <p:spPr>
          <a:xfrm>
            <a:off x="202005" y="4119179"/>
            <a:ext cx="2291950" cy="827967"/>
          </a:xfrm>
          <a:prstGeom prst="rect">
            <a:avLst/>
          </a:prstGeom>
          <a:gradFill>
            <a:gsLst>
              <a:gs pos="0">
                <a:srgbClr val="1D3064"/>
              </a:gs>
              <a:gs pos="50000">
                <a:srgbClr val="1D3064"/>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en-US" dirty="0" err="1"/>
              <a:t>Ethem</a:t>
            </a:r>
            <a:r>
              <a:rPr lang="en-US" dirty="0"/>
              <a:t> </a:t>
            </a:r>
            <a:r>
              <a:rPr lang="en-US" dirty="0" err="1"/>
              <a:t>Alpaydin</a:t>
            </a:r>
            <a:r>
              <a:rPr lang="en-US" dirty="0"/>
              <a:t> (2004):</a:t>
            </a:r>
          </a:p>
        </p:txBody>
      </p:sp>
      <p:sp>
        <p:nvSpPr>
          <p:cNvPr id="10" name="TextBox 9">
            <a:extLst>
              <a:ext uri="{FF2B5EF4-FFF2-40B4-BE49-F238E27FC236}">
                <a16:creationId xmlns:a16="http://schemas.microsoft.com/office/drawing/2014/main" id="{B0C72845-6FFC-A6CE-1D1B-93715ACB6AF2}"/>
              </a:ext>
            </a:extLst>
          </p:cNvPr>
          <p:cNvSpPr txBox="1"/>
          <p:nvPr/>
        </p:nvSpPr>
        <p:spPr>
          <a:xfrm>
            <a:off x="2651999" y="4125110"/>
            <a:ext cx="9269068" cy="418207"/>
          </a:xfrm>
          <a:prstGeom prst="snip1Rect">
            <a:avLst/>
          </a:prstGeom>
          <a:noFill/>
          <a:ln w="12700">
            <a:solidFill>
              <a:schemeClr val="bg1">
                <a:lumMod val="50000"/>
              </a:schemeClr>
            </a:solidFill>
          </a:ln>
        </p:spPr>
        <p:txBody>
          <a:bodyPr wrap="square" rtlCol="0">
            <a:spAutoFit/>
          </a:bodyPr>
          <a:lstStyle/>
          <a:p>
            <a:pPr algn="just"/>
            <a:r>
              <a:rPr lang="en-US" sz="1900" dirty="0">
                <a:solidFill>
                  <a:schemeClr val="accent5">
                    <a:lumMod val="75000"/>
                  </a:schemeClr>
                </a:solidFill>
              </a:rPr>
              <a:t>Machine learning develops algorithms that can learn from and make predictions on data.</a:t>
            </a:r>
          </a:p>
        </p:txBody>
      </p:sp>
      <p:sp>
        <p:nvSpPr>
          <p:cNvPr id="11" name="Rectangle 10">
            <a:extLst>
              <a:ext uri="{FF2B5EF4-FFF2-40B4-BE49-F238E27FC236}">
                <a16:creationId xmlns:a16="http://schemas.microsoft.com/office/drawing/2014/main" id="{EE1EC3A4-BF38-E246-ADDF-0A5955D87D76}"/>
              </a:ext>
            </a:extLst>
          </p:cNvPr>
          <p:cNvSpPr/>
          <p:nvPr/>
        </p:nvSpPr>
        <p:spPr>
          <a:xfrm>
            <a:off x="202005" y="5038885"/>
            <a:ext cx="2291950" cy="827967"/>
          </a:xfrm>
          <a:prstGeom prst="rect">
            <a:avLst/>
          </a:prstGeom>
          <a:gradFill>
            <a:gsLst>
              <a:gs pos="0">
                <a:srgbClr val="1D3064"/>
              </a:gs>
              <a:gs pos="50000">
                <a:srgbClr val="1D3064"/>
              </a:gs>
              <a:gs pos="100000">
                <a:schemeClr val="tx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en-US" dirty="0"/>
              <a:t>Kevin P. Murphy (2012)</a:t>
            </a:r>
          </a:p>
        </p:txBody>
      </p:sp>
      <p:sp>
        <p:nvSpPr>
          <p:cNvPr id="12" name="TextBox 11">
            <a:extLst>
              <a:ext uri="{FF2B5EF4-FFF2-40B4-BE49-F238E27FC236}">
                <a16:creationId xmlns:a16="http://schemas.microsoft.com/office/drawing/2014/main" id="{DA0DBBAF-2215-5AA3-9930-BD6B177F82C8}"/>
              </a:ext>
            </a:extLst>
          </p:cNvPr>
          <p:cNvSpPr txBox="1"/>
          <p:nvPr/>
        </p:nvSpPr>
        <p:spPr>
          <a:xfrm>
            <a:off x="2651999" y="5038885"/>
            <a:ext cx="9269068" cy="736044"/>
          </a:xfrm>
          <a:prstGeom prst="snip1Rect">
            <a:avLst/>
          </a:prstGeom>
          <a:noFill/>
          <a:ln w="12700">
            <a:solidFill>
              <a:schemeClr val="bg1">
                <a:lumMod val="50000"/>
              </a:schemeClr>
            </a:solidFill>
          </a:ln>
        </p:spPr>
        <p:txBody>
          <a:bodyPr wrap="square" rtlCol="0">
            <a:spAutoFit/>
          </a:bodyPr>
          <a:lstStyle/>
          <a:p>
            <a:pPr algn="just"/>
            <a:r>
              <a:rPr lang="en-US" sz="1900" dirty="0">
                <a:solidFill>
                  <a:schemeClr val="accent4">
                    <a:lumMod val="50000"/>
                  </a:schemeClr>
                </a:solidFill>
              </a:rPr>
              <a:t>Machine learning is a set of methods that can automatically detect patterns in data and then use the uncovered patterns to predict future data or other outcomes of interest</a:t>
            </a:r>
          </a:p>
        </p:txBody>
      </p:sp>
    </p:spTree>
    <p:extLst>
      <p:ext uri="{BB962C8B-B14F-4D97-AF65-F5344CB8AC3E}">
        <p14:creationId xmlns:p14="http://schemas.microsoft.com/office/powerpoint/2010/main" val="90850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96822-7F3D-6393-8FA6-8473F93F526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B9F71E-ABA1-5212-4225-520C25ED3802}"/>
              </a:ext>
            </a:extLst>
          </p:cNvPr>
          <p:cNvSpPr>
            <a:spLocks noGrp="1"/>
          </p:cNvSpPr>
          <p:nvPr>
            <p:ph type="title"/>
          </p:nvPr>
        </p:nvSpPr>
        <p:spPr>
          <a:xfrm>
            <a:off x="0" y="1"/>
            <a:ext cx="12192000" cy="711200"/>
          </a:xfrm>
        </p:spPr>
        <p:txBody>
          <a:bodyPr>
            <a:normAutofit/>
          </a:bodyPr>
          <a:lstStyle/>
          <a:p>
            <a:r>
              <a:rPr lang="en-US" dirty="0"/>
              <a:t>When to Use Machine Learning ?</a:t>
            </a:r>
          </a:p>
        </p:txBody>
      </p:sp>
      <p:sp>
        <p:nvSpPr>
          <p:cNvPr id="5" name="Content Placeholder 4">
            <a:extLst>
              <a:ext uri="{FF2B5EF4-FFF2-40B4-BE49-F238E27FC236}">
                <a16:creationId xmlns:a16="http://schemas.microsoft.com/office/drawing/2014/main" id="{BFE88727-633A-AB7D-AD22-9AD2F1E314A7}"/>
              </a:ext>
            </a:extLst>
          </p:cNvPr>
          <p:cNvSpPr>
            <a:spLocks noGrp="1"/>
          </p:cNvSpPr>
          <p:nvPr>
            <p:ph idx="1"/>
          </p:nvPr>
        </p:nvSpPr>
        <p:spPr>
          <a:xfrm>
            <a:off x="131180" y="863444"/>
            <a:ext cx="11929641" cy="5590565"/>
          </a:xfrm>
        </p:spPr>
        <p:txBody>
          <a:bodyPr/>
          <a:lstStyle/>
          <a:p>
            <a:pPr marL="0" indent="0">
              <a:buNone/>
            </a:pPr>
            <a:r>
              <a:rPr lang="en-US" b="1" dirty="0"/>
              <a:t>When the Problem Is Too Complex for Coding</a:t>
            </a:r>
          </a:p>
          <a:p>
            <a:r>
              <a:rPr lang="en-US" dirty="0"/>
              <a:t>In a situation where the problem is </a:t>
            </a:r>
            <a:r>
              <a:rPr lang="en-US" dirty="0">
                <a:solidFill>
                  <a:srgbClr val="C00000"/>
                </a:solidFill>
              </a:rPr>
              <a:t>so complex or big that </a:t>
            </a:r>
            <a:r>
              <a:rPr lang="en-US" dirty="0"/>
              <a:t>you cannot hope to write </a:t>
            </a:r>
            <a:r>
              <a:rPr lang="en-US" dirty="0">
                <a:solidFill>
                  <a:srgbClr val="C00000"/>
                </a:solidFill>
              </a:rPr>
              <a:t>all the rules to solve it</a:t>
            </a:r>
            <a:r>
              <a:rPr lang="en-US" dirty="0"/>
              <a:t> and </a:t>
            </a:r>
            <a:r>
              <a:rPr lang="en-US" dirty="0">
                <a:solidFill>
                  <a:srgbClr val="C00000"/>
                </a:solidFill>
              </a:rPr>
              <a:t>where a partial solution is viable </a:t>
            </a:r>
            <a:r>
              <a:rPr lang="en-US" dirty="0"/>
              <a:t>and interesting, you can try to solve the problem with machine learning.</a:t>
            </a:r>
          </a:p>
          <a:p>
            <a:pPr marL="0" indent="0">
              <a:buNone/>
            </a:pPr>
            <a:r>
              <a:rPr lang="en-US" b="1" dirty="0"/>
              <a:t>When the Problem Is Constantly Changing</a:t>
            </a:r>
          </a:p>
          <a:p>
            <a:r>
              <a:rPr lang="en-US" dirty="0"/>
              <a:t>Some </a:t>
            </a:r>
            <a:r>
              <a:rPr lang="en-US" dirty="0">
                <a:solidFill>
                  <a:srgbClr val="C00000"/>
                </a:solidFill>
              </a:rPr>
              <a:t>problems may continuously change with time so that the programming </a:t>
            </a:r>
            <a:r>
              <a:rPr lang="en-US" dirty="0"/>
              <a:t>code must be regularly updated. </a:t>
            </a:r>
          </a:p>
          <a:p>
            <a:r>
              <a:rPr lang="en-US" dirty="0"/>
              <a:t>That results in the frustration of software engineers working on the problem, an increased chance of </a:t>
            </a:r>
            <a:r>
              <a:rPr lang="en-US" dirty="0">
                <a:solidFill>
                  <a:srgbClr val="C00000"/>
                </a:solidFill>
              </a:rPr>
              <a:t>introducing errors, diﬃculties of combining </a:t>
            </a:r>
            <a:r>
              <a:rPr lang="en-US" dirty="0"/>
              <a:t>“previous” and “new” logic, and significant overhead of testing and </a:t>
            </a:r>
            <a:r>
              <a:rPr lang="en-US" dirty="0">
                <a:solidFill>
                  <a:srgbClr val="C00000"/>
                </a:solidFill>
              </a:rPr>
              <a:t>deploying updated solutions</a:t>
            </a:r>
            <a:r>
              <a:rPr lang="en-US" dirty="0"/>
              <a:t>.</a:t>
            </a:r>
          </a:p>
          <a:p>
            <a:pPr marL="0" indent="0">
              <a:buNone/>
            </a:pPr>
            <a:r>
              <a:rPr lang="en-US" b="1" dirty="0"/>
              <a:t>When It Is a Perceptive Problem</a:t>
            </a:r>
          </a:p>
          <a:p>
            <a:r>
              <a:rPr lang="en-US" dirty="0"/>
              <a:t>Today, it’s hard to </a:t>
            </a:r>
            <a:r>
              <a:rPr lang="en-US" dirty="0">
                <a:solidFill>
                  <a:srgbClr val="C00000"/>
                </a:solidFill>
              </a:rPr>
              <a:t>imagine someone trying to solve perceptive problems </a:t>
            </a:r>
            <a:r>
              <a:rPr lang="en-US" dirty="0"/>
              <a:t>such as speech, </a:t>
            </a:r>
            <a:r>
              <a:rPr lang="en-US" dirty="0">
                <a:solidFill>
                  <a:srgbClr val="C00000"/>
                </a:solidFill>
              </a:rPr>
              <a:t>image, and video </a:t>
            </a:r>
            <a:r>
              <a:rPr lang="en-US" dirty="0"/>
              <a:t>recognition without using machine learning</a:t>
            </a:r>
          </a:p>
          <a:p>
            <a:endParaRPr lang="en-US" dirty="0"/>
          </a:p>
          <a:p>
            <a:endParaRPr lang="en-US" dirty="0"/>
          </a:p>
          <a:p>
            <a:pPr lvl="1"/>
            <a:endParaRPr lang="en-US" dirty="0"/>
          </a:p>
          <a:p>
            <a:endParaRPr lang="en-US" dirty="0"/>
          </a:p>
          <a:p>
            <a:pPr marL="0" indent="0">
              <a:buNone/>
            </a:pPr>
            <a:endParaRPr lang="en-US" dirty="0"/>
          </a:p>
        </p:txBody>
      </p:sp>
    </p:spTree>
    <p:extLst>
      <p:ext uri="{BB962C8B-B14F-4D97-AF65-F5344CB8AC3E}">
        <p14:creationId xmlns:p14="http://schemas.microsoft.com/office/powerpoint/2010/main" val="3094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6F913-5475-8426-C310-A5111E17656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4DD245-DEF5-3922-CA8C-2FE0E034BD3B}"/>
              </a:ext>
            </a:extLst>
          </p:cNvPr>
          <p:cNvSpPr>
            <a:spLocks noGrp="1"/>
          </p:cNvSpPr>
          <p:nvPr>
            <p:ph type="title"/>
          </p:nvPr>
        </p:nvSpPr>
        <p:spPr>
          <a:xfrm>
            <a:off x="0" y="1"/>
            <a:ext cx="12192000" cy="711200"/>
          </a:xfrm>
        </p:spPr>
        <p:txBody>
          <a:bodyPr>
            <a:normAutofit/>
          </a:bodyPr>
          <a:lstStyle/>
          <a:p>
            <a:r>
              <a:rPr lang="en-US" dirty="0"/>
              <a:t>When to Use Machine Learning</a:t>
            </a:r>
          </a:p>
        </p:txBody>
      </p:sp>
      <p:sp>
        <p:nvSpPr>
          <p:cNvPr id="5" name="Content Placeholder 4">
            <a:extLst>
              <a:ext uri="{FF2B5EF4-FFF2-40B4-BE49-F238E27FC236}">
                <a16:creationId xmlns:a16="http://schemas.microsoft.com/office/drawing/2014/main" id="{EEEE9085-47CE-9DEC-85E9-333BA8D1BFDB}"/>
              </a:ext>
            </a:extLst>
          </p:cNvPr>
          <p:cNvSpPr>
            <a:spLocks noGrp="1"/>
          </p:cNvSpPr>
          <p:nvPr>
            <p:ph idx="1"/>
          </p:nvPr>
        </p:nvSpPr>
        <p:spPr>
          <a:xfrm>
            <a:off x="131180" y="863444"/>
            <a:ext cx="11929641" cy="5590565"/>
          </a:xfrm>
        </p:spPr>
        <p:txBody>
          <a:bodyPr/>
          <a:lstStyle/>
          <a:p>
            <a:pPr marL="0" indent="0">
              <a:buNone/>
            </a:pPr>
            <a:r>
              <a:rPr lang="en-US" b="1" dirty="0"/>
              <a:t>When It Is an Unstudied Phenomenon</a:t>
            </a:r>
          </a:p>
          <a:p>
            <a:r>
              <a:rPr lang="en-US" dirty="0"/>
              <a:t>If we need to be able to make </a:t>
            </a:r>
            <a:r>
              <a:rPr lang="en-US" dirty="0">
                <a:solidFill>
                  <a:srgbClr val="C00000"/>
                </a:solidFill>
              </a:rPr>
              <a:t>predictions of some phenomenon </a:t>
            </a:r>
            <a:r>
              <a:rPr lang="en-US" dirty="0"/>
              <a:t>that is not well-studied </a:t>
            </a:r>
            <a:r>
              <a:rPr lang="en-US" dirty="0">
                <a:solidFill>
                  <a:srgbClr val="C00000"/>
                </a:solidFill>
              </a:rPr>
              <a:t>scientifically</a:t>
            </a:r>
            <a:r>
              <a:rPr lang="en-US" dirty="0"/>
              <a:t>, but examples of it are </a:t>
            </a:r>
            <a:r>
              <a:rPr lang="en-US" dirty="0">
                <a:solidFill>
                  <a:srgbClr val="C00000"/>
                </a:solidFill>
              </a:rPr>
              <a:t>observable</a:t>
            </a:r>
            <a:r>
              <a:rPr lang="en-US" dirty="0"/>
              <a:t>, then machine learning might be an appropriate.</a:t>
            </a:r>
          </a:p>
          <a:p>
            <a:pPr marL="0" indent="0">
              <a:buNone/>
            </a:pPr>
            <a:r>
              <a:rPr lang="en-US" b="1" dirty="0"/>
              <a:t>When It Is Cost-Effective</a:t>
            </a:r>
          </a:p>
          <a:p>
            <a:r>
              <a:rPr lang="en-US" dirty="0"/>
              <a:t>The cost of training the model includes </a:t>
            </a:r>
            <a:r>
              <a:rPr lang="en-US" dirty="0">
                <a:solidFill>
                  <a:srgbClr val="C00000"/>
                </a:solidFill>
              </a:rPr>
              <a:t>human labor and, in some cases, the expensive hardware</a:t>
            </a:r>
            <a:r>
              <a:rPr lang="en-US" dirty="0"/>
              <a:t> needed to train deep models.</a:t>
            </a:r>
          </a:p>
          <a:p>
            <a:r>
              <a:rPr lang="en-US" dirty="0"/>
              <a:t>Model maintenance includes </a:t>
            </a:r>
            <a:r>
              <a:rPr lang="en-US" dirty="0">
                <a:solidFill>
                  <a:srgbClr val="C00000"/>
                </a:solidFill>
              </a:rPr>
              <a:t>continuously monitoring </a:t>
            </a:r>
            <a:r>
              <a:rPr lang="en-US" dirty="0"/>
              <a:t>the model and </a:t>
            </a:r>
            <a:r>
              <a:rPr lang="en-US" dirty="0">
                <a:solidFill>
                  <a:srgbClr val="C00000"/>
                </a:solidFill>
              </a:rPr>
              <a:t>collecting additional data </a:t>
            </a:r>
            <a:r>
              <a:rPr lang="en-US" dirty="0"/>
              <a:t>to keep the model up to date</a:t>
            </a:r>
          </a:p>
          <a:p>
            <a:endParaRPr lang="en-US" dirty="0"/>
          </a:p>
          <a:p>
            <a:endParaRPr lang="en-US" dirty="0"/>
          </a:p>
        </p:txBody>
      </p:sp>
    </p:spTree>
    <p:extLst>
      <p:ext uri="{BB962C8B-B14F-4D97-AF65-F5344CB8AC3E}">
        <p14:creationId xmlns:p14="http://schemas.microsoft.com/office/powerpoint/2010/main" val="44205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4.xml><?xml version="1.0" encoding="utf-8"?>
<a:theme xmlns:a="http://schemas.openxmlformats.org/drawingml/2006/main" name="3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8368</TotalTime>
  <Words>3995</Words>
  <Application>Microsoft Office PowerPoint</Application>
  <PresentationFormat>Widescreen</PresentationFormat>
  <Paragraphs>573</Paragraphs>
  <Slides>57</Slides>
  <Notes>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57</vt:i4>
      </vt:variant>
    </vt:vector>
  </HeadingPairs>
  <TitlesOfParts>
    <vt:vector size="72" baseType="lpstr">
      <vt:lpstr>Wingdings 2</vt:lpstr>
      <vt:lpstr>Wingdings</vt:lpstr>
      <vt:lpstr>Calibri</vt:lpstr>
      <vt:lpstr>Consolas</vt:lpstr>
      <vt:lpstr>Cambria Math</vt:lpstr>
      <vt:lpstr>Webdings</vt:lpstr>
      <vt:lpstr>Helvetica</vt:lpstr>
      <vt:lpstr>Arial</vt:lpstr>
      <vt:lpstr>Roboto Condensed</vt:lpstr>
      <vt:lpstr>Roboto Condensed Light</vt:lpstr>
      <vt:lpstr>Wingdings 3</vt:lpstr>
      <vt:lpstr>Office Theme</vt:lpstr>
      <vt:lpstr>1_Office Theme</vt:lpstr>
      <vt:lpstr>VIdeo Lecture 16x9 Light Template</vt:lpstr>
      <vt:lpstr>3_Office Theme</vt:lpstr>
      <vt:lpstr>Unit-03  Introduction to  Machine Learning </vt:lpstr>
      <vt:lpstr>PowerPoint Presentation</vt:lpstr>
      <vt:lpstr>Introduction to Machine Learning </vt:lpstr>
      <vt:lpstr>What is Human Learning?</vt:lpstr>
      <vt:lpstr>ML System</vt:lpstr>
      <vt:lpstr>Big Picture</vt:lpstr>
      <vt:lpstr>Definition</vt:lpstr>
      <vt:lpstr>When to Use Machine Learning ?</vt:lpstr>
      <vt:lpstr>When to Use Machine Learning</vt:lpstr>
      <vt:lpstr>When to Use Machine Learning</vt:lpstr>
      <vt:lpstr>ML Applications</vt:lpstr>
      <vt:lpstr>Working of Machine Learning </vt:lpstr>
      <vt:lpstr>Working of ML</vt:lpstr>
      <vt:lpstr>Life Cycle of Machine Learning</vt:lpstr>
      <vt:lpstr>Machine Learning Project life cycle</vt:lpstr>
      <vt:lpstr>Machine Learning Project life cycle</vt:lpstr>
      <vt:lpstr>Machine Learning Project life cycle</vt:lpstr>
      <vt:lpstr>Machine Learning Project life cycle</vt:lpstr>
      <vt:lpstr>Machine Learning Terminology </vt:lpstr>
      <vt:lpstr>ML Terminology</vt:lpstr>
      <vt:lpstr>ML Terminology</vt:lpstr>
      <vt:lpstr>ML Terminology</vt:lpstr>
      <vt:lpstr>Tools &amp; Technology for ML</vt:lpstr>
      <vt:lpstr>Tools used for Machine Learning : Scikit-learn</vt:lpstr>
      <vt:lpstr>Tools used for Machine Learning : Keras and TensorFlow</vt:lpstr>
      <vt:lpstr>Classes in Scikit-learn</vt:lpstr>
      <vt:lpstr>Choosing a correct algorithm in Scikit-learn</vt:lpstr>
      <vt:lpstr>Classification of ML Techniques</vt:lpstr>
      <vt:lpstr>Classification of ML Techniques</vt:lpstr>
      <vt:lpstr>Supervised Learning </vt:lpstr>
      <vt:lpstr>Supervised Learning </vt:lpstr>
      <vt:lpstr>Machine Learning Process for Supervised Learning</vt:lpstr>
      <vt:lpstr>Supervised Learning </vt:lpstr>
      <vt:lpstr>Unsupervised Learning </vt:lpstr>
      <vt:lpstr>Unsupervised Learning </vt:lpstr>
      <vt:lpstr>Unsupervised Learning </vt:lpstr>
      <vt:lpstr>Reinforcement Learning</vt:lpstr>
      <vt:lpstr>Reinforcement Learning</vt:lpstr>
      <vt:lpstr>Reinforcement Learning</vt:lpstr>
      <vt:lpstr>Reinforcement Learning</vt:lpstr>
      <vt:lpstr>Supervised vs. Unsupervised vs. Reinforcement</vt:lpstr>
      <vt:lpstr>Overview of Artificial Neural Networks</vt:lpstr>
      <vt:lpstr>What is Artificial Intelligence?</vt:lpstr>
      <vt:lpstr>What is Artificial Neural Network? </vt:lpstr>
      <vt:lpstr>How ANN works?</vt:lpstr>
      <vt:lpstr>Characteristics of Artificial Neural Network</vt:lpstr>
      <vt:lpstr>Example of Artificial Neuron Network</vt:lpstr>
      <vt:lpstr>Example of Artificial Neuron Network</vt:lpstr>
      <vt:lpstr>Applications of ANN</vt:lpstr>
      <vt:lpstr>Applications of ANN</vt:lpstr>
      <vt:lpstr>Applications of ANN</vt:lpstr>
      <vt:lpstr>Applications of ANN</vt:lpstr>
      <vt:lpstr>Applications of ANN</vt:lpstr>
      <vt:lpstr>Applications of ANN</vt:lpstr>
      <vt:lpstr>Applications of ANN</vt:lpstr>
      <vt:lpstr>Applications of ANN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Vaseem Ghada</cp:lastModifiedBy>
  <cp:revision>1526</cp:revision>
  <dcterms:created xsi:type="dcterms:W3CDTF">2020-05-01T05:09:15Z</dcterms:created>
  <dcterms:modified xsi:type="dcterms:W3CDTF">2025-06-05T05:32:31Z</dcterms:modified>
</cp:coreProperties>
</file>